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24"/>
  </p:notesMasterIdLst>
  <p:sldIdLst>
    <p:sldId id="459" r:id="rId5"/>
    <p:sldId id="372" r:id="rId6"/>
    <p:sldId id="334" r:id="rId7"/>
    <p:sldId id="374" r:id="rId8"/>
    <p:sldId id="326" r:id="rId9"/>
    <p:sldId id="335" r:id="rId10"/>
    <p:sldId id="462" r:id="rId11"/>
    <p:sldId id="333" r:id="rId12"/>
    <p:sldId id="325" r:id="rId13"/>
    <p:sldId id="366" r:id="rId14"/>
    <p:sldId id="463" r:id="rId15"/>
    <p:sldId id="329" r:id="rId16"/>
    <p:sldId id="345" r:id="rId17"/>
    <p:sldId id="461" r:id="rId18"/>
    <p:sldId id="280" r:id="rId19"/>
    <p:sldId id="346" r:id="rId20"/>
    <p:sldId id="353" r:id="rId21"/>
    <p:sldId id="281" r:id="rId22"/>
    <p:sldId id="371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579D"/>
    <a:srgbClr val="1F3755"/>
    <a:srgbClr val="50B4C8"/>
    <a:srgbClr val="24A98B"/>
    <a:srgbClr val="F0A119"/>
    <a:srgbClr val="E56747"/>
    <a:srgbClr val="000000"/>
    <a:srgbClr val="E56746"/>
    <a:srgbClr val="249A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45"/>
    <p:restoredTop sz="94586"/>
  </p:normalViewPr>
  <p:slideViewPr>
    <p:cSldViewPr snapToGrid="0" snapToObjects="1">
      <p:cViewPr varScale="1">
        <p:scale>
          <a:sx n="64" d="100"/>
          <a:sy n="64" d="100"/>
        </p:scale>
        <p:origin x="9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269C05-07A3-4C0B-B452-D73BEED39343}" type="datetimeFigureOut">
              <a:rPr lang="es-ES" smtClean="0"/>
              <a:t>05/11/2024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E0236C-D0AC-49A0-9D9A-445678AE6E8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30199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F8C8-B97B-4B8B-89DD-60B674DEC85F}" type="datetime4">
              <a:rPr lang="es-ES" smtClean="0"/>
              <a:t>5 de noviembre de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4262541"/>
      </p:ext>
    </p:extLst>
  </p:cSld>
  <p:clrMapOvr>
    <a:masterClrMapping/>
  </p:clrMapOvr>
  <p:hf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F8C8-B97B-4B8B-89DD-60B674DEC85F}" type="datetime4">
              <a:rPr lang="es-ES" smtClean="0"/>
              <a:t>5 de noviembre de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730180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F8C8-B97B-4B8B-89DD-60B674DEC85F}" type="datetime4">
              <a:rPr lang="es-ES" smtClean="0"/>
              <a:t>5 de noviembre de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123907"/>
      </p:ext>
    </p:extLst>
  </p:cSld>
  <p:clrMapOvr>
    <a:masterClrMapping/>
  </p:clrMapOvr>
  <p:hf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F8C8-B97B-4B8B-89DD-60B674DEC85F}" type="datetime4">
              <a:rPr lang="es-ES" smtClean="0"/>
              <a:t>5 de noviembre de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970478"/>
      </p:ext>
    </p:extLst>
  </p:cSld>
  <p:clrMapOvr>
    <a:masterClrMapping/>
  </p:clrMapOvr>
  <p:hf sldNum="0"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F8C8-B97B-4B8B-89DD-60B674DEC85F}" type="datetime4">
              <a:rPr lang="es-ES" smtClean="0"/>
              <a:t>5 de noviembre de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4824078"/>
      </p:ext>
    </p:extLst>
  </p:cSld>
  <p:clrMapOvr>
    <a:masterClrMapping/>
  </p:clrMapOvr>
  <p:hf sldNum="0"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F8C8-B97B-4B8B-89DD-60B674DEC85F}" type="datetime4">
              <a:rPr lang="es-ES" smtClean="0"/>
              <a:t>5 de noviembre de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881053"/>
      </p:ext>
    </p:extLst>
  </p:cSld>
  <p:clrMapOvr>
    <a:masterClrMapping/>
  </p:clrMapOvr>
  <p:hf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F8C8-B97B-4B8B-89DD-60B674DEC85F}" type="datetime4">
              <a:rPr lang="es-ES" smtClean="0"/>
              <a:t>5 de noviembre de 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738271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F8C8-B97B-4B8B-89DD-60B674DEC85F}" type="datetime4">
              <a:rPr lang="es-ES" smtClean="0"/>
              <a:t>5 de noviembre de 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302308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F8C8-B97B-4B8B-89DD-60B674DEC85F}" type="datetime4">
              <a:rPr lang="es-ES" smtClean="0"/>
              <a:t>5 de noviembre de 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144779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B3EF8C8-B97B-4B8B-89DD-60B674DEC85F}" type="datetime4">
              <a:rPr lang="es-ES" smtClean="0"/>
              <a:t>5 de noviembre de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028929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F8C8-B97B-4B8B-89DD-60B674DEC85F}" type="datetime4">
              <a:rPr lang="es-ES" smtClean="0"/>
              <a:t>5 de noviembre de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427902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B3EF8C8-B97B-4B8B-89DD-60B674DEC85F}" type="datetime4">
              <a:rPr lang="es-ES" smtClean="0"/>
              <a:t>5 de noviembre de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681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ftr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dec.gob.ar/ftp/cuadros/menusuperior/eph/caes_mercosur_1.0.pdf" TargetMode="External"/><Relationship Id="rId2" Type="http://schemas.openxmlformats.org/officeDocument/2006/relationships/hyperlink" Target="https://www.indec.gob.ar/ftp/cuadros/menusuperior/clasificadores/CNO_2017.pd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5C5395-AC7F-7548-E2BF-A48B5621A9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s-MX" sz="2800" b="1" dirty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Herramientas de programación para la producción y difusión de estadísticas socioeconómicas. </a:t>
            </a:r>
            <a:r>
              <a:rPr lang="es-MX" sz="2800" dirty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Procesamiento con Software “R” y armado de tableros con PowerBI y </a:t>
            </a:r>
            <a:r>
              <a:rPr lang="es-MX" sz="2800" dirty="0" err="1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Looker</a:t>
            </a:r>
            <a:r>
              <a:rPr lang="es-MX" sz="2800" dirty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Studio</a:t>
            </a:r>
            <a:endParaRPr lang="es-A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FD36705-4A35-062B-6CC3-FD99E0CE73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Clase</a:t>
            </a:r>
            <a:r>
              <a:rPr lang="en-US" dirty="0"/>
              <a:t> 2 – </a:t>
            </a:r>
            <a:r>
              <a:rPr lang="en-US" dirty="0" err="1"/>
              <a:t>Presentación</a:t>
            </a:r>
            <a:r>
              <a:rPr lang="en-US" dirty="0"/>
              <a:t> de la EPH</a:t>
            </a:r>
          </a:p>
        </p:txBody>
      </p:sp>
    </p:spTree>
    <p:extLst>
      <p:ext uri="{BB962C8B-B14F-4D97-AF65-F5344CB8AC3E}">
        <p14:creationId xmlns:p14="http://schemas.microsoft.com/office/powerpoint/2010/main" val="12259430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86E8F2-DE81-95DE-D463-986C85D95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Otras dimensiones de la ocupación	</a:t>
            </a:r>
            <a:endParaRPr lang="es-AR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6F43973-44C3-2E3F-9A30-D7AC5A6E48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AR" dirty="0"/>
          </a:p>
          <a:p>
            <a:r>
              <a:rPr lang="es-AR" b="1" dirty="0"/>
              <a:t>Tipo de establecimiento </a:t>
            </a:r>
            <a:r>
              <a:rPr lang="es-AR" dirty="0"/>
              <a:t>(público o privado)</a:t>
            </a:r>
          </a:p>
          <a:p>
            <a:r>
              <a:rPr lang="es-AR" b="1" dirty="0"/>
              <a:t>Tamaño del establecimiento</a:t>
            </a:r>
          </a:p>
          <a:p>
            <a:pPr algn="just"/>
            <a:r>
              <a:rPr lang="es-AR" b="1" dirty="0"/>
              <a:t>Condición de registro </a:t>
            </a:r>
            <a:r>
              <a:rPr lang="es-AR" dirty="0"/>
              <a:t>(realización de descuentos jubilatorios para asalariados)</a:t>
            </a:r>
          </a:p>
          <a:p>
            <a:r>
              <a:rPr lang="es-AR" b="1" dirty="0"/>
              <a:t>Duración del empleo </a:t>
            </a:r>
            <a:r>
              <a:rPr lang="es-AR" dirty="0"/>
              <a:t>(¿tiene tiempo de finalización predeterminado?)</a:t>
            </a:r>
          </a:p>
          <a:p>
            <a:r>
              <a:rPr lang="es-AR" b="1" dirty="0"/>
              <a:t>Antigüedad</a:t>
            </a:r>
          </a:p>
          <a:p>
            <a:r>
              <a:rPr lang="es-AR" b="1" dirty="0"/>
              <a:t>Ingresos percibidos en la ocupación </a:t>
            </a:r>
            <a:r>
              <a:rPr lang="es-AR" dirty="0"/>
              <a:t>(distintas desagregaciones)</a:t>
            </a:r>
          </a:p>
          <a:p>
            <a:r>
              <a:rPr lang="es-AR" b="1" dirty="0"/>
              <a:t>¿Segundas ocupaciones?</a:t>
            </a:r>
          </a:p>
          <a:p>
            <a:pPr marL="0" indent="0">
              <a:buNone/>
            </a:pP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4251746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AE301F-93BB-3148-8529-B7F591DFF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C038C9-ACAF-B96A-2068-A1BAC3606F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s-MX" sz="2800" b="1" dirty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Anexo (información complementaria)</a:t>
            </a:r>
            <a:endParaRPr lang="es-A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CD10BF-7D00-3B71-3D99-770206C16E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Clase</a:t>
            </a:r>
            <a:r>
              <a:rPr lang="en-US" dirty="0"/>
              <a:t> 2 – </a:t>
            </a:r>
            <a:r>
              <a:rPr lang="en-US" dirty="0" err="1"/>
              <a:t>Presentación</a:t>
            </a:r>
            <a:r>
              <a:rPr lang="en-US" dirty="0"/>
              <a:t> de la EPH</a:t>
            </a:r>
          </a:p>
        </p:txBody>
      </p:sp>
    </p:spTree>
    <p:extLst>
      <p:ext uri="{BB962C8B-B14F-4D97-AF65-F5344CB8AC3E}">
        <p14:creationId xmlns:p14="http://schemas.microsoft.com/office/powerpoint/2010/main" val="3963701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93EBBC3-2901-1584-4CE9-4F64DECA44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ES" u="sng" dirty="0"/>
              <a:t>Ocupados</a:t>
            </a:r>
            <a:r>
              <a:rPr lang="es-ES" dirty="0"/>
              <a:t>: aquellos que </a:t>
            </a:r>
            <a:r>
              <a:rPr lang="es-ES" b="1" dirty="0"/>
              <a:t>trabajaron al menos una hora </a:t>
            </a:r>
            <a:r>
              <a:rPr lang="es-ES" dirty="0"/>
              <a:t>en el periodo de referencia (P.R. -7 días) ; o no han trabajado, pero </a:t>
            </a:r>
            <a:r>
              <a:rPr lang="es-ES" b="1" dirty="0"/>
              <a:t>tienen un trabajo</a:t>
            </a:r>
            <a:r>
              <a:rPr lang="es-ES" dirty="0"/>
              <a:t>. </a:t>
            </a:r>
          </a:p>
          <a:p>
            <a:pPr marL="0" indent="0">
              <a:buNone/>
            </a:pPr>
            <a:r>
              <a:rPr lang="es-ES" u="sng" dirty="0"/>
              <a:t>Desocupados</a:t>
            </a:r>
            <a:r>
              <a:rPr lang="es-ES" dirty="0"/>
              <a:t>: aquellos que no trabajaron en la semana de referencia, están disponibles para trabajar y además buscaron trabajo durante el periodo de referencia (P.R. – 30 días)</a:t>
            </a:r>
          </a:p>
          <a:p>
            <a:pPr marL="514350" indent="-514350">
              <a:buAutoNum type="arabicParenBoth"/>
            </a:pPr>
            <a:r>
              <a:rPr lang="es-ES" dirty="0"/>
              <a:t>No ocupado en el período de referencia		              </a:t>
            </a:r>
          </a:p>
          <a:p>
            <a:pPr marL="514350" indent="-514350">
              <a:buAutoNum type="arabicParenBoth"/>
            </a:pPr>
            <a:r>
              <a:rPr lang="es-ES" dirty="0"/>
              <a:t>Estar disponible para trabajar</a:t>
            </a:r>
          </a:p>
          <a:p>
            <a:pPr marL="514350" indent="-514350">
              <a:buAutoNum type="arabicParenBoth"/>
            </a:pPr>
            <a:r>
              <a:rPr lang="es-ES" dirty="0"/>
              <a:t>Haber buscado trabajo</a:t>
            </a:r>
            <a:endParaRPr lang="es-ES" b="1" dirty="0"/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u="sng" dirty="0"/>
              <a:t>Población económicamente activa:</a:t>
            </a:r>
            <a:r>
              <a:rPr lang="es-ES" dirty="0"/>
              <a:t> Noción de fuerza de trabajo disponible en la sociedad (Ocupados + Desocupados)</a:t>
            </a:r>
          </a:p>
          <a:p>
            <a:pPr marL="0" indent="0">
              <a:buNone/>
            </a:pPr>
            <a:r>
              <a:rPr lang="es-ES" u="sng" dirty="0"/>
              <a:t>Población económicamente inactiva</a:t>
            </a:r>
            <a:r>
              <a:rPr lang="es-ES" dirty="0"/>
              <a:t>: Personas </a:t>
            </a:r>
            <a:r>
              <a:rPr lang="es-MX" dirty="0"/>
              <a:t>que </a:t>
            </a:r>
            <a:r>
              <a:rPr lang="es-MX" b="1" dirty="0"/>
              <a:t>en el período de referencia no estaban ocupadas ni desocupadas</a:t>
            </a:r>
            <a:endParaRPr lang="es-ES" dirty="0"/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8CCE0698-A016-9FCD-E3B7-B067CC367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s-AR" dirty="0"/>
              <a:t>Criterios de la condición de actividad</a:t>
            </a:r>
          </a:p>
        </p:txBody>
      </p:sp>
      <p:sp>
        <p:nvSpPr>
          <p:cNvPr id="5" name="Cerrar llave 4">
            <a:extLst>
              <a:ext uri="{FF2B5EF4-FFF2-40B4-BE49-F238E27FC236}">
                <a16:creationId xmlns:a16="http://schemas.microsoft.com/office/drawing/2014/main" id="{1CCFE152-4374-71B2-D476-E6C905C5CBFE}"/>
              </a:ext>
            </a:extLst>
          </p:cNvPr>
          <p:cNvSpPr/>
          <p:nvPr/>
        </p:nvSpPr>
        <p:spPr>
          <a:xfrm>
            <a:off x="6096000" y="2967335"/>
            <a:ext cx="318782" cy="113096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DFF3D85-A37A-06D0-E041-745A688A56AD}"/>
              </a:ext>
            </a:extLst>
          </p:cNvPr>
          <p:cNvSpPr txBox="1"/>
          <p:nvPr/>
        </p:nvSpPr>
        <p:spPr>
          <a:xfrm>
            <a:off x="6479099" y="2967335"/>
            <a:ext cx="2861198" cy="9233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dirty="0"/>
              <a:t>Subutilización de fuerza de trabajo disponible en la sociedad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26670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93EBBC3-2901-1584-4CE9-4F64DECA44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u="sng" dirty="0"/>
              <a:t>Sobreocupados</a:t>
            </a:r>
            <a:r>
              <a:rPr lang="es-ES" dirty="0"/>
              <a:t>: aquellos que trabajaron más de 45 horas en la semana (PR). </a:t>
            </a:r>
          </a:p>
          <a:p>
            <a:r>
              <a:rPr lang="es-AR" u="sng" dirty="0" err="1"/>
              <a:t>Subocupados</a:t>
            </a:r>
            <a:r>
              <a:rPr lang="es-AR" u="sng" dirty="0"/>
              <a:t> (definición tradicional)</a:t>
            </a:r>
            <a:r>
              <a:rPr lang="es-AR" dirty="0"/>
              <a:t>: </a:t>
            </a:r>
          </a:p>
          <a:p>
            <a:pPr lvl="1"/>
            <a:r>
              <a:rPr lang="es-AR" dirty="0"/>
              <a:t>Quienes trabajaron menos de 35 horas en la semana de referencia</a:t>
            </a:r>
          </a:p>
          <a:p>
            <a:pPr lvl="1"/>
            <a:r>
              <a:rPr lang="es-AR" dirty="0"/>
              <a:t>Manifiestan deseo de trabajar más horas</a:t>
            </a:r>
          </a:p>
          <a:p>
            <a:pPr lvl="1"/>
            <a:r>
              <a:rPr lang="es-AR" dirty="0"/>
              <a:t>Se encuentran disponibles para trabajar más horas</a:t>
            </a:r>
          </a:p>
          <a:p>
            <a:pPr marL="201168" lvl="1" indent="0">
              <a:buNone/>
            </a:pPr>
            <a:endParaRPr lang="es-AR" u="sng" dirty="0"/>
          </a:p>
          <a:p>
            <a:pPr marL="201168" lvl="1" indent="0">
              <a:buNone/>
            </a:pPr>
            <a:r>
              <a:rPr lang="es-AR" u="sng" dirty="0"/>
              <a:t>Ocupados plenos</a:t>
            </a:r>
            <a:r>
              <a:rPr lang="es-AR" dirty="0"/>
              <a:t>: aquellos que trabajan más de 35 horas y menos de 45, o aquellos que trabajando menos de 35 horas no cumplen las condiciones (2 y 3) de subocupación.</a:t>
            </a: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8CCE0698-A016-9FCD-E3B7-B067CC367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s-AR" dirty="0"/>
              <a:t>Criterios de la intensidad en la ocupación</a:t>
            </a:r>
          </a:p>
        </p:txBody>
      </p:sp>
      <p:sp>
        <p:nvSpPr>
          <p:cNvPr id="2" name="Cerrar llave 1">
            <a:extLst>
              <a:ext uri="{FF2B5EF4-FFF2-40B4-BE49-F238E27FC236}">
                <a16:creationId xmlns:a16="http://schemas.microsoft.com/office/drawing/2014/main" id="{FF20DC97-82CB-CFBA-9876-8CCA13B12449}"/>
              </a:ext>
            </a:extLst>
          </p:cNvPr>
          <p:cNvSpPr/>
          <p:nvPr/>
        </p:nvSpPr>
        <p:spPr>
          <a:xfrm>
            <a:off x="7850423" y="2505670"/>
            <a:ext cx="318782" cy="113096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5064110-E17F-7130-2869-7B6CF3962901}"/>
              </a:ext>
            </a:extLst>
          </p:cNvPr>
          <p:cNvSpPr txBox="1"/>
          <p:nvPr/>
        </p:nvSpPr>
        <p:spPr>
          <a:xfrm>
            <a:off x="8233522" y="2609489"/>
            <a:ext cx="2861198" cy="9233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dirty="0"/>
              <a:t>Subutilización de fuerza de trabajo disponible en la sociedad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94176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A739DC-C7FC-47B4-1CAF-964A17C5AC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Clasificación ampliada de la población</a:t>
            </a:r>
            <a:endParaRPr lang="es-AR" dirty="0"/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005DCC16-4257-AA64-B2BD-D86BE807A7B8}"/>
              </a:ext>
            </a:extLst>
          </p:cNvPr>
          <p:cNvSpPr txBox="1"/>
          <p:nvPr/>
        </p:nvSpPr>
        <p:spPr>
          <a:xfrm>
            <a:off x="598237" y="3651040"/>
            <a:ext cx="1317072" cy="64633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dirty="0"/>
              <a:t>Población total</a:t>
            </a:r>
            <a:endParaRPr lang="es-AR" dirty="0"/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AF10F086-764F-0B9D-E177-7FF4C470EDEA}"/>
              </a:ext>
            </a:extLst>
          </p:cNvPr>
          <p:cNvSpPr txBox="1"/>
          <p:nvPr/>
        </p:nvSpPr>
        <p:spPr>
          <a:xfrm>
            <a:off x="2151598" y="2729649"/>
            <a:ext cx="1860957" cy="7386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Población </a:t>
            </a:r>
          </a:p>
          <a:p>
            <a:pPr algn="ctr"/>
            <a:r>
              <a:rPr lang="es-ES" sz="1400" dirty="0"/>
              <a:t>Económicamente Activa</a:t>
            </a:r>
            <a:endParaRPr lang="es-AR" sz="1400" dirty="0"/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A62E9116-BB80-9AB6-9BDC-8F5E9250725C}"/>
              </a:ext>
            </a:extLst>
          </p:cNvPr>
          <p:cNvSpPr txBox="1"/>
          <p:nvPr/>
        </p:nvSpPr>
        <p:spPr>
          <a:xfrm>
            <a:off x="2148892" y="4681452"/>
            <a:ext cx="1860957" cy="7386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Población </a:t>
            </a:r>
          </a:p>
          <a:p>
            <a:pPr algn="ctr"/>
            <a:r>
              <a:rPr lang="es-ES" sz="1400" dirty="0"/>
              <a:t>Económicamente Inactiva</a:t>
            </a:r>
            <a:endParaRPr lang="es-AR" sz="1400" dirty="0"/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BB0D53C4-69C8-2879-AF9A-8AA1B837B8BD}"/>
              </a:ext>
            </a:extLst>
          </p:cNvPr>
          <p:cNvSpPr txBox="1"/>
          <p:nvPr/>
        </p:nvSpPr>
        <p:spPr>
          <a:xfrm>
            <a:off x="4548403" y="2607625"/>
            <a:ext cx="1860957" cy="30777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Ocupados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EFB75A18-EDA0-A50F-43F8-38ADBE3F4DF8}"/>
              </a:ext>
            </a:extLst>
          </p:cNvPr>
          <p:cNvSpPr txBox="1"/>
          <p:nvPr/>
        </p:nvSpPr>
        <p:spPr>
          <a:xfrm>
            <a:off x="4548401" y="3497151"/>
            <a:ext cx="1860957" cy="30777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Desocupados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32C853B5-9747-F67F-1D9C-10CB027DB403}"/>
              </a:ext>
            </a:extLst>
          </p:cNvPr>
          <p:cNvSpPr txBox="1"/>
          <p:nvPr/>
        </p:nvSpPr>
        <p:spPr>
          <a:xfrm>
            <a:off x="9030798" y="4743007"/>
            <a:ext cx="1860957" cy="30777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“Inactivos marginales”</a:t>
            </a:r>
          </a:p>
        </p:txBody>
      </p:sp>
      <p:sp>
        <p:nvSpPr>
          <p:cNvPr id="44" name="Rectángulo 43">
            <a:extLst>
              <a:ext uri="{FF2B5EF4-FFF2-40B4-BE49-F238E27FC236}">
                <a16:creationId xmlns:a16="http://schemas.microsoft.com/office/drawing/2014/main" id="{2B8F01A4-2B28-C48F-E41C-4E4AAFE71B02}"/>
              </a:ext>
            </a:extLst>
          </p:cNvPr>
          <p:cNvSpPr/>
          <p:nvPr/>
        </p:nvSpPr>
        <p:spPr>
          <a:xfrm>
            <a:off x="7870355" y="2620928"/>
            <a:ext cx="1369800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00" dirty="0"/>
              <a:t>Ocupados pleno</a:t>
            </a:r>
            <a:endParaRPr lang="es-AR" sz="1000" dirty="0"/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3A3B147E-781B-C7E1-026E-49FC36CFB396}"/>
              </a:ext>
            </a:extLst>
          </p:cNvPr>
          <p:cNvSpPr txBox="1"/>
          <p:nvPr/>
        </p:nvSpPr>
        <p:spPr>
          <a:xfrm>
            <a:off x="9030798" y="5192455"/>
            <a:ext cx="1860957" cy="30777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“Inactivos típicos”</a:t>
            </a:r>
          </a:p>
        </p:txBody>
      </p:sp>
      <p:cxnSp>
        <p:nvCxnSpPr>
          <p:cNvPr id="46" name="Conector recto de flecha 45">
            <a:extLst>
              <a:ext uri="{FF2B5EF4-FFF2-40B4-BE49-F238E27FC236}">
                <a16:creationId xmlns:a16="http://schemas.microsoft.com/office/drawing/2014/main" id="{C2CBC45A-2294-2066-FFFC-05F68C0F8FD3}"/>
              </a:ext>
            </a:extLst>
          </p:cNvPr>
          <p:cNvCxnSpPr>
            <a:cxnSpLocks/>
            <a:endCxn id="43" idx="1"/>
          </p:cNvCxnSpPr>
          <p:nvPr/>
        </p:nvCxnSpPr>
        <p:spPr>
          <a:xfrm>
            <a:off x="5880592" y="4822708"/>
            <a:ext cx="3150206" cy="741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ector recto de flecha 46">
            <a:extLst>
              <a:ext uri="{FF2B5EF4-FFF2-40B4-BE49-F238E27FC236}">
                <a16:creationId xmlns:a16="http://schemas.microsoft.com/office/drawing/2014/main" id="{1C2C3E6D-AC2F-5745-AFE4-2BC983F0B02A}"/>
              </a:ext>
            </a:extLst>
          </p:cNvPr>
          <p:cNvCxnSpPr>
            <a:cxnSpLocks/>
            <a:endCxn id="45" idx="1"/>
          </p:cNvCxnSpPr>
          <p:nvPr/>
        </p:nvCxnSpPr>
        <p:spPr>
          <a:xfrm>
            <a:off x="5920529" y="5330202"/>
            <a:ext cx="3110269" cy="161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ector recto de flecha 47">
            <a:extLst>
              <a:ext uri="{FF2B5EF4-FFF2-40B4-BE49-F238E27FC236}">
                <a16:creationId xmlns:a16="http://schemas.microsoft.com/office/drawing/2014/main" id="{BFB0B3F6-E789-262D-3CC2-6F0F7F53D224}"/>
              </a:ext>
            </a:extLst>
          </p:cNvPr>
          <p:cNvCxnSpPr>
            <a:cxnSpLocks/>
          </p:cNvCxnSpPr>
          <p:nvPr/>
        </p:nvCxnSpPr>
        <p:spPr>
          <a:xfrm flipV="1">
            <a:off x="4012554" y="2823496"/>
            <a:ext cx="535847" cy="2109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 recto de flecha 48">
            <a:extLst>
              <a:ext uri="{FF2B5EF4-FFF2-40B4-BE49-F238E27FC236}">
                <a16:creationId xmlns:a16="http://schemas.microsoft.com/office/drawing/2014/main" id="{094671CD-E5C6-0D96-92CF-BFCE81EE84E7}"/>
              </a:ext>
            </a:extLst>
          </p:cNvPr>
          <p:cNvCxnSpPr>
            <a:cxnSpLocks/>
          </p:cNvCxnSpPr>
          <p:nvPr/>
        </p:nvCxnSpPr>
        <p:spPr>
          <a:xfrm>
            <a:off x="4015176" y="3130252"/>
            <a:ext cx="533225" cy="4150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CuadroTexto 51">
            <a:extLst>
              <a:ext uri="{FF2B5EF4-FFF2-40B4-BE49-F238E27FC236}">
                <a16:creationId xmlns:a16="http://schemas.microsoft.com/office/drawing/2014/main" id="{8FA1A775-3B1D-1FF3-C19D-1F86D70AD8DC}"/>
              </a:ext>
            </a:extLst>
          </p:cNvPr>
          <p:cNvSpPr txBox="1"/>
          <p:nvPr/>
        </p:nvSpPr>
        <p:spPr>
          <a:xfrm>
            <a:off x="9012256" y="4060580"/>
            <a:ext cx="1879499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“Desocupados desalentados”</a:t>
            </a:r>
          </a:p>
        </p:txBody>
      </p:sp>
      <p:cxnSp>
        <p:nvCxnSpPr>
          <p:cNvPr id="56" name="Conector recto de flecha 55">
            <a:extLst>
              <a:ext uri="{FF2B5EF4-FFF2-40B4-BE49-F238E27FC236}">
                <a16:creationId xmlns:a16="http://schemas.microsoft.com/office/drawing/2014/main" id="{BCC46469-9A84-19A1-AC5B-D9A8C5F436A5}"/>
              </a:ext>
            </a:extLst>
          </p:cNvPr>
          <p:cNvCxnSpPr>
            <a:cxnSpLocks/>
            <a:endCxn id="52" idx="1"/>
          </p:cNvCxnSpPr>
          <p:nvPr/>
        </p:nvCxnSpPr>
        <p:spPr>
          <a:xfrm flipV="1">
            <a:off x="5987097" y="4322190"/>
            <a:ext cx="3025159" cy="4907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ángulo 57">
            <a:extLst>
              <a:ext uri="{FF2B5EF4-FFF2-40B4-BE49-F238E27FC236}">
                <a16:creationId xmlns:a16="http://schemas.microsoft.com/office/drawing/2014/main" id="{1716516D-CBCE-6202-FCB5-3A41DD35C491}"/>
              </a:ext>
            </a:extLst>
          </p:cNvPr>
          <p:cNvSpPr/>
          <p:nvPr/>
        </p:nvSpPr>
        <p:spPr>
          <a:xfrm>
            <a:off x="7862328" y="2023772"/>
            <a:ext cx="1340709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00" dirty="0"/>
              <a:t>Sobreocupados</a:t>
            </a:r>
          </a:p>
        </p:txBody>
      </p:sp>
      <p:sp>
        <p:nvSpPr>
          <p:cNvPr id="59" name="Rectángulo 58">
            <a:extLst>
              <a:ext uri="{FF2B5EF4-FFF2-40B4-BE49-F238E27FC236}">
                <a16:creationId xmlns:a16="http://schemas.microsoft.com/office/drawing/2014/main" id="{2578965B-B36F-3FF5-59FC-8A43C9C65173}"/>
              </a:ext>
            </a:extLst>
          </p:cNvPr>
          <p:cNvSpPr/>
          <p:nvPr/>
        </p:nvSpPr>
        <p:spPr>
          <a:xfrm>
            <a:off x="7870355" y="3218084"/>
            <a:ext cx="1332682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00" dirty="0" err="1"/>
              <a:t>Subocupad</a:t>
            </a:r>
            <a:r>
              <a:rPr lang="es-AR" sz="1000" dirty="0"/>
              <a:t>os</a:t>
            </a:r>
            <a:endParaRPr lang="es-ES" sz="1000" dirty="0"/>
          </a:p>
        </p:txBody>
      </p:sp>
      <p:cxnSp>
        <p:nvCxnSpPr>
          <p:cNvPr id="61" name="Conector recto de flecha 60">
            <a:extLst>
              <a:ext uri="{FF2B5EF4-FFF2-40B4-BE49-F238E27FC236}">
                <a16:creationId xmlns:a16="http://schemas.microsoft.com/office/drawing/2014/main" id="{2A9B5766-BAA9-80F2-1163-6133C175F442}"/>
              </a:ext>
            </a:extLst>
          </p:cNvPr>
          <p:cNvCxnSpPr>
            <a:cxnSpLocks/>
            <a:endCxn id="39" idx="1"/>
          </p:cNvCxnSpPr>
          <p:nvPr/>
        </p:nvCxnSpPr>
        <p:spPr>
          <a:xfrm flipV="1">
            <a:off x="1490613" y="3098981"/>
            <a:ext cx="660985" cy="5386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ector recto de flecha 61">
            <a:extLst>
              <a:ext uri="{FF2B5EF4-FFF2-40B4-BE49-F238E27FC236}">
                <a16:creationId xmlns:a16="http://schemas.microsoft.com/office/drawing/2014/main" id="{9423C73B-64F3-FD6B-EC44-D3E3127488B1}"/>
              </a:ext>
            </a:extLst>
          </p:cNvPr>
          <p:cNvCxnSpPr>
            <a:cxnSpLocks/>
            <a:endCxn id="40" idx="1"/>
          </p:cNvCxnSpPr>
          <p:nvPr/>
        </p:nvCxnSpPr>
        <p:spPr>
          <a:xfrm>
            <a:off x="1490613" y="4310753"/>
            <a:ext cx="658279" cy="7400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ector recto de flecha 3">
            <a:extLst>
              <a:ext uri="{FF2B5EF4-FFF2-40B4-BE49-F238E27FC236}">
                <a16:creationId xmlns:a16="http://schemas.microsoft.com/office/drawing/2014/main" id="{39F5E4E1-567A-752A-8B25-6CC6BC5FF501}"/>
              </a:ext>
            </a:extLst>
          </p:cNvPr>
          <p:cNvCxnSpPr>
            <a:cxnSpLocks/>
            <a:endCxn id="58" idx="1"/>
          </p:cNvCxnSpPr>
          <p:nvPr/>
        </p:nvCxnSpPr>
        <p:spPr>
          <a:xfrm flipV="1">
            <a:off x="6449664" y="2285382"/>
            <a:ext cx="1412664" cy="4761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de flecha 4">
            <a:extLst>
              <a:ext uri="{FF2B5EF4-FFF2-40B4-BE49-F238E27FC236}">
                <a16:creationId xmlns:a16="http://schemas.microsoft.com/office/drawing/2014/main" id="{96D26F7B-0760-E9AF-D2ED-D53905B5EFAA}"/>
              </a:ext>
            </a:extLst>
          </p:cNvPr>
          <p:cNvCxnSpPr>
            <a:cxnSpLocks/>
          </p:cNvCxnSpPr>
          <p:nvPr/>
        </p:nvCxnSpPr>
        <p:spPr>
          <a:xfrm>
            <a:off x="6500555" y="2761513"/>
            <a:ext cx="1369800" cy="170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cto de flecha 5">
            <a:extLst>
              <a:ext uri="{FF2B5EF4-FFF2-40B4-BE49-F238E27FC236}">
                <a16:creationId xmlns:a16="http://schemas.microsoft.com/office/drawing/2014/main" id="{5C23426A-EBBD-58DA-8732-D0F6134F599B}"/>
              </a:ext>
            </a:extLst>
          </p:cNvPr>
          <p:cNvCxnSpPr>
            <a:cxnSpLocks/>
            <a:endCxn id="59" idx="1"/>
          </p:cNvCxnSpPr>
          <p:nvPr/>
        </p:nvCxnSpPr>
        <p:spPr>
          <a:xfrm>
            <a:off x="6500555" y="2823496"/>
            <a:ext cx="1369800" cy="6561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uadroTexto 19">
            <a:extLst>
              <a:ext uri="{FF2B5EF4-FFF2-40B4-BE49-F238E27FC236}">
                <a16:creationId xmlns:a16="http://schemas.microsoft.com/office/drawing/2014/main" id="{76D0F0CE-AA43-4DC4-C0A8-2372317220AF}"/>
              </a:ext>
            </a:extLst>
          </p:cNvPr>
          <p:cNvSpPr txBox="1"/>
          <p:nvPr/>
        </p:nvSpPr>
        <p:spPr>
          <a:xfrm>
            <a:off x="9426540" y="2249822"/>
            <a:ext cx="186362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AR" sz="1200" dirty="0"/>
              <a:t>¿Demandan más horas de trabajo?</a:t>
            </a:r>
          </a:p>
          <a:p>
            <a:endParaRPr lang="es-AR" sz="1200" dirty="0"/>
          </a:p>
          <a:p>
            <a:r>
              <a:rPr lang="es-AR" sz="1200" dirty="0"/>
              <a:t>¿Se encuentran disponibles para trabajar más horas?</a:t>
            </a:r>
            <a:endParaRPr lang="en-GB" sz="1200" dirty="0"/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9CAF4A89-D3F5-65FE-5F02-8EF2A2F720DB}"/>
              </a:ext>
            </a:extLst>
          </p:cNvPr>
          <p:cNvSpPr txBox="1"/>
          <p:nvPr/>
        </p:nvSpPr>
        <p:spPr>
          <a:xfrm>
            <a:off x="3998281" y="4911863"/>
            <a:ext cx="19888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AR" sz="1200" dirty="0"/>
              <a:t>¿Disponible para trabajar?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59AB5B88-C36E-3314-40EB-6C49D9DBDD5B}"/>
              </a:ext>
            </a:extLst>
          </p:cNvPr>
          <p:cNvSpPr txBox="1"/>
          <p:nvPr/>
        </p:nvSpPr>
        <p:spPr>
          <a:xfrm>
            <a:off x="5753140" y="4689406"/>
            <a:ext cx="33477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AR" sz="1200" dirty="0"/>
              <a:t>Si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7CA998DC-09D0-642C-6605-CA85C43E6EFA}"/>
              </a:ext>
            </a:extLst>
          </p:cNvPr>
          <p:cNvSpPr txBox="1"/>
          <p:nvPr/>
        </p:nvSpPr>
        <p:spPr>
          <a:xfrm>
            <a:off x="5696007" y="5198630"/>
            <a:ext cx="45509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AR" sz="1200" dirty="0"/>
              <a:t>No</a:t>
            </a:r>
          </a:p>
        </p:txBody>
      </p:sp>
      <p:sp>
        <p:nvSpPr>
          <p:cNvPr id="74" name="CuadroTexto 73">
            <a:extLst>
              <a:ext uri="{FF2B5EF4-FFF2-40B4-BE49-F238E27FC236}">
                <a16:creationId xmlns:a16="http://schemas.microsoft.com/office/drawing/2014/main" id="{FF6B5C3D-7EB9-3315-329C-F12B49458120}"/>
              </a:ext>
            </a:extLst>
          </p:cNvPr>
          <p:cNvSpPr txBox="1"/>
          <p:nvPr/>
        </p:nvSpPr>
        <p:spPr>
          <a:xfrm>
            <a:off x="6211530" y="4381683"/>
            <a:ext cx="738438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dirty="0"/>
              <a:t>No </a:t>
            </a:r>
            <a:r>
              <a:rPr lang="en-GB" sz="1100" dirty="0" err="1"/>
              <a:t>busca</a:t>
            </a:r>
            <a:r>
              <a:rPr lang="en-GB" sz="1100" dirty="0"/>
              <a:t> </a:t>
            </a:r>
            <a:r>
              <a:rPr lang="en-GB" sz="1100" dirty="0" err="1"/>
              <a:t>porque</a:t>
            </a:r>
            <a:r>
              <a:rPr lang="en-GB" sz="1100" dirty="0"/>
              <a:t> se </a:t>
            </a:r>
            <a:r>
              <a:rPr lang="en-GB" sz="1100" dirty="0" err="1"/>
              <a:t>cansó</a:t>
            </a:r>
            <a:r>
              <a:rPr lang="en-GB" sz="1100" dirty="0"/>
              <a:t> de </a:t>
            </a:r>
            <a:r>
              <a:rPr lang="en-GB" sz="1100" dirty="0" err="1"/>
              <a:t>buscar</a:t>
            </a:r>
            <a:r>
              <a:rPr lang="en-GB" sz="1100" dirty="0"/>
              <a:t> </a:t>
            </a:r>
            <a:r>
              <a:rPr lang="en-GB" sz="1100" dirty="0" err="1"/>
              <a:t>trabajo</a:t>
            </a:r>
            <a:endParaRPr lang="en-GB" sz="1100" dirty="0"/>
          </a:p>
        </p:txBody>
      </p:sp>
      <p:sp>
        <p:nvSpPr>
          <p:cNvPr id="76" name="CuadroTexto 75">
            <a:extLst>
              <a:ext uri="{FF2B5EF4-FFF2-40B4-BE49-F238E27FC236}">
                <a16:creationId xmlns:a16="http://schemas.microsoft.com/office/drawing/2014/main" id="{6CF8D046-3424-E71C-118E-9849BF5A935B}"/>
              </a:ext>
            </a:extLst>
          </p:cNvPr>
          <p:cNvSpPr txBox="1"/>
          <p:nvPr/>
        </p:nvSpPr>
        <p:spPr>
          <a:xfrm>
            <a:off x="6198380" y="4749037"/>
            <a:ext cx="277527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100"/>
              <a:t>No busca porque hay poco trabajo en esta </a:t>
            </a:r>
          </a:p>
          <a:p>
            <a:r>
              <a:rPr lang="es-MX" sz="1100"/>
              <a:t>época del año u otras razones</a:t>
            </a:r>
            <a:endParaRPr lang="en-GB" sz="1100" dirty="0"/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934F8FAE-9085-DDDE-2F98-8C64DC3A9ED6}"/>
              </a:ext>
            </a:extLst>
          </p:cNvPr>
          <p:cNvSpPr txBox="1"/>
          <p:nvPr/>
        </p:nvSpPr>
        <p:spPr>
          <a:xfrm>
            <a:off x="6204905" y="5337129"/>
            <a:ext cx="265033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100" dirty="0"/>
              <a:t>No desean, no quieren, no pueden trabajar y no buscan trabajo</a:t>
            </a:r>
            <a:endParaRPr lang="es-ES" sz="1100" dirty="0"/>
          </a:p>
        </p:txBody>
      </p:sp>
      <p:sp>
        <p:nvSpPr>
          <p:cNvPr id="89" name="Elipse 88">
            <a:extLst>
              <a:ext uri="{FF2B5EF4-FFF2-40B4-BE49-F238E27FC236}">
                <a16:creationId xmlns:a16="http://schemas.microsoft.com/office/drawing/2014/main" id="{AE96D38A-961A-3E0F-45E3-F2A04260523C}"/>
              </a:ext>
            </a:extLst>
          </p:cNvPr>
          <p:cNvSpPr/>
          <p:nvPr/>
        </p:nvSpPr>
        <p:spPr>
          <a:xfrm>
            <a:off x="5702633" y="4658628"/>
            <a:ext cx="284464" cy="343908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2" name="Elipse 91">
            <a:extLst>
              <a:ext uri="{FF2B5EF4-FFF2-40B4-BE49-F238E27FC236}">
                <a16:creationId xmlns:a16="http://schemas.microsoft.com/office/drawing/2014/main" id="{6939375A-EA6F-EAFC-197D-37E52B6BB67C}"/>
              </a:ext>
            </a:extLst>
          </p:cNvPr>
          <p:cNvSpPr/>
          <p:nvPr/>
        </p:nvSpPr>
        <p:spPr>
          <a:xfrm>
            <a:off x="5738360" y="5171456"/>
            <a:ext cx="284464" cy="343908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32544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1192CEBA-504E-ADFD-5DCE-D59B0CA33F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8818" y="489463"/>
            <a:ext cx="8574363" cy="486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990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7AA3EA-8A32-A45A-12FF-22EB6A5D9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Tasas básicas del Mercado de Trabajo</a:t>
            </a:r>
            <a:endParaRPr lang="es-A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1">
                <a:extLst>
                  <a:ext uri="{FF2B5EF4-FFF2-40B4-BE49-F238E27FC236}">
                    <a16:creationId xmlns:a16="http://schemas.microsoft.com/office/drawing/2014/main" id="{F88B6122-3BE7-8820-DC69-ABC32F7DCA76}"/>
                  </a:ext>
                </a:extLst>
              </p:cNvPr>
              <p:cNvSpPr txBox="1"/>
              <p:nvPr/>
            </p:nvSpPr>
            <p:spPr bwMode="auto">
              <a:xfrm>
                <a:off x="1097280" y="1951608"/>
                <a:ext cx="3816350" cy="7191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𝑇𝑎𝑠𝑎</m:t>
                      </m:r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</m:t>
                      </m:r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𝑑𝑒</m:t>
                      </m:r>
                      <m:r>
                        <a:rPr lang="es-MX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MX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𝑎𝑐𝑡𝑖𝑣𝑖𝑑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𝑎𝑑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𝑃𝐸𝐴</m:t>
                          </m:r>
                        </m:num>
                        <m:den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𝑃𝑜𝑏𝑙𝑎𝑐𝑖</m:t>
                          </m:r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ó</m:t>
                          </m:r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es-AR" dirty="0"/>
              </a:p>
            </p:txBody>
          </p:sp>
        </mc:Choice>
        <mc:Fallback xmlns="">
          <p:sp>
            <p:nvSpPr>
              <p:cNvPr id="8" name="Object 1">
                <a:extLst>
                  <a:ext uri="{FF2B5EF4-FFF2-40B4-BE49-F238E27FC236}">
                    <a16:creationId xmlns:a16="http://schemas.microsoft.com/office/drawing/2014/main" id="{F88B6122-3BE7-8820-DC69-ABC32F7DCA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97280" y="1951608"/>
                <a:ext cx="3816350" cy="71913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1">
                <a:extLst>
                  <a:ext uri="{FF2B5EF4-FFF2-40B4-BE49-F238E27FC236}">
                    <a16:creationId xmlns:a16="http://schemas.microsoft.com/office/drawing/2014/main" id="{0DE0DD53-F969-519B-1611-462AD41E478F}"/>
                  </a:ext>
                </a:extLst>
              </p:cNvPr>
              <p:cNvSpPr txBox="1"/>
              <p:nvPr/>
            </p:nvSpPr>
            <p:spPr bwMode="auto">
              <a:xfrm>
                <a:off x="1097280" y="2777870"/>
                <a:ext cx="3600450" cy="7191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𝑇𝑎𝑠𝑎</m:t>
                      </m:r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</m:t>
                      </m:r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𝑑𝑒</m:t>
                      </m:r>
                      <m:r>
                        <a:rPr lang="es-MX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𝐸𝑚𝑝𝑙𝑒𝑜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𝑂𝑐𝑢𝑝𝑎𝑑𝑜𝑠</m:t>
                          </m:r>
                        </m:num>
                        <m:den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𝑃𝑜𝑏𝑙𝑎𝑐𝑖</m:t>
                          </m:r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ó</m:t>
                          </m:r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es-AR" dirty="0"/>
              </a:p>
            </p:txBody>
          </p:sp>
        </mc:Choice>
        <mc:Fallback xmlns="">
          <p:sp>
            <p:nvSpPr>
              <p:cNvPr id="9" name="Object 1">
                <a:extLst>
                  <a:ext uri="{FF2B5EF4-FFF2-40B4-BE49-F238E27FC236}">
                    <a16:creationId xmlns:a16="http://schemas.microsoft.com/office/drawing/2014/main" id="{0DE0DD53-F969-519B-1611-462AD41E47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97280" y="2777870"/>
                <a:ext cx="3600450" cy="71913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1">
                <a:extLst>
                  <a:ext uri="{FF2B5EF4-FFF2-40B4-BE49-F238E27FC236}">
                    <a16:creationId xmlns:a16="http://schemas.microsoft.com/office/drawing/2014/main" id="{3925E564-C13C-609D-C94D-8A74A3E41DE3}"/>
                  </a:ext>
                </a:extLst>
              </p:cNvPr>
              <p:cNvSpPr txBox="1"/>
              <p:nvPr/>
            </p:nvSpPr>
            <p:spPr bwMode="auto">
              <a:xfrm>
                <a:off x="1097280" y="4401502"/>
                <a:ext cx="5438775" cy="7207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𝑇𝑎𝑠𝑎</m:t>
                      </m:r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</m:t>
                      </m:r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𝑑𝑒</m:t>
                      </m:r>
                      <m:r>
                        <a:rPr lang="es-MX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𝐷𝑒𝑠𝑜𝑐𝑢𝑝𝑎𝑐𝑖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ó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s-MX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𝐴𝑏𝑖𝑒𝑟𝑡𝑎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𝐷𝑒𝑠𝑜𝑐𝑢𝑝𝑎𝑑𝑜𝑠</m:t>
                          </m:r>
                        </m:num>
                        <m:den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𝑃𝐸𝐴</m:t>
                          </m:r>
                        </m:den>
                      </m:f>
                    </m:oMath>
                  </m:oMathPara>
                </a14:m>
                <a:endParaRPr lang="es-AR" dirty="0"/>
              </a:p>
            </p:txBody>
          </p:sp>
        </mc:Choice>
        <mc:Fallback xmlns="">
          <p:sp>
            <p:nvSpPr>
              <p:cNvPr id="10" name="Object 1">
                <a:extLst>
                  <a:ext uri="{FF2B5EF4-FFF2-40B4-BE49-F238E27FC236}">
                    <a16:creationId xmlns:a16="http://schemas.microsoft.com/office/drawing/2014/main" id="{3925E564-C13C-609D-C94D-8A74A3E41D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97280" y="4401502"/>
                <a:ext cx="5438775" cy="72072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">
                <a:extLst>
                  <a:ext uri="{FF2B5EF4-FFF2-40B4-BE49-F238E27FC236}">
                    <a16:creationId xmlns:a16="http://schemas.microsoft.com/office/drawing/2014/main" id="{5A32CFD1-FEE7-43B5-0A60-CCCB1E0DEAA8}"/>
                  </a:ext>
                </a:extLst>
              </p:cNvPr>
              <p:cNvSpPr txBox="1"/>
              <p:nvPr/>
            </p:nvSpPr>
            <p:spPr bwMode="auto">
              <a:xfrm>
                <a:off x="1097280" y="5102697"/>
                <a:ext cx="4635500" cy="7207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𝑇𝑎𝑠𝑎</m:t>
                      </m:r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</m:t>
                      </m:r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𝑑𝑒</m:t>
                      </m:r>
                      <m:r>
                        <a:rPr lang="es-MX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𝑆𝑢𝑏𝑜𝑐𝑢𝑝𝑎𝑐𝑖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ó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𝑆𝑢𝑏𝑜𝑐𝑢𝑝𝑎𝑑𝑜𝑠</m:t>
                          </m:r>
                        </m:num>
                        <m:den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𝑃𝐸𝐴</m:t>
                          </m:r>
                        </m:den>
                      </m:f>
                    </m:oMath>
                  </m:oMathPara>
                </a14:m>
                <a:endParaRPr lang="es-AR" dirty="0"/>
              </a:p>
            </p:txBody>
          </p:sp>
        </mc:Choice>
        <mc:Fallback xmlns="">
          <p:sp>
            <p:nvSpPr>
              <p:cNvPr id="11" name="Object 1">
                <a:extLst>
                  <a:ext uri="{FF2B5EF4-FFF2-40B4-BE49-F238E27FC236}">
                    <a16:creationId xmlns:a16="http://schemas.microsoft.com/office/drawing/2014/main" id="{5A32CFD1-FEE7-43B5-0A60-CCCB1E0DEA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97280" y="5102697"/>
                <a:ext cx="4635500" cy="72072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Object 1">
                <a:extLst>
                  <a:ext uri="{FF2B5EF4-FFF2-40B4-BE49-F238E27FC236}">
                    <a16:creationId xmlns:a16="http://schemas.microsoft.com/office/drawing/2014/main" id="{DDE40A09-25D9-1E6E-3C1B-D58F116BD3C0}"/>
                  </a:ext>
                </a:extLst>
              </p:cNvPr>
              <p:cNvSpPr txBox="1"/>
              <p:nvPr/>
            </p:nvSpPr>
            <p:spPr bwMode="auto">
              <a:xfrm>
                <a:off x="1097280" y="3561566"/>
                <a:ext cx="6177209" cy="817506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𝑇𝑎𝑠𝑎</m:t>
                      </m:r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</m:t>
                      </m:r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𝑑𝑒</m:t>
                      </m:r>
                      <m:r>
                        <a:rPr lang="es-AR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𝐸𝑚𝑝𝑙𝑒𝑜</m:t>
                      </m:r>
                      <m:r>
                        <a:rPr lang="es-AR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AR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𝑃𝑙𝑒𝑛𝑜</m:t>
                      </m:r>
                      <m:r>
                        <a:rPr lang="es-AR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=</m:t>
                      </m:r>
                      <m:f>
                        <m:fPr>
                          <m:ctrlP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𝑂𝑐𝑢𝑝𝑎𝑑𝑜𝑠</m:t>
                          </m:r>
                          <m:r>
                            <a:rPr lang="es-AR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s-AR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𝑝𝑙𝑒𝑛𝑜𝑠</m:t>
                          </m:r>
                        </m:num>
                        <m:den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𝑃𝑜𝑏𝑙𝑎𝑐𝑖</m:t>
                          </m:r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ó</m:t>
                          </m:r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es-AR" dirty="0"/>
              </a:p>
            </p:txBody>
          </p:sp>
        </mc:Choice>
        <mc:Fallback xmlns="">
          <p:sp>
            <p:nvSpPr>
              <p:cNvPr id="3" name="Object 1">
                <a:extLst>
                  <a:ext uri="{FF2B5EF4-FFF2-40B4-BE49-F238E27FC236}">
                    <a16:creationId xmlns:a16="http://schemas.microsoft.com/office/drawing/2014/main" id="{DDE40A09-25D9-1E6E-3C1B-D58F116BD3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97280" y="3561566"/>
                <a:ext cx="6177209" cy="81750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3020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281038-6BCC-E055-1B65-71A3FD6C2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286603"/>
            <a:ext cx="12191999" cy="1450757"/>
          </a:xfrm>
        </p:spPr>
        <p:txBody>
          <a:bodyPr/>
          <a:lstStyle/>
          <a:p>
            <a:pPr algn="ctr"/>
            <a:r>
              <a:rPr lang="es-ES" dirty="0"/>
              <a:t>Tasas básicas del Mercado de Trabajo (II)</a:t>
            </a:r>
            <a:endParaRPr lang="es-AR" dirty="0"/>
          </a:p>
        </p:txBody>
      </p:sp>
      <p:sp>
        <p:nvSpPr>
          <p:cNvPr id="5" name="7 Rectángulo redondeado">
            <a:extLst>
              <a:ext uri="{FF2B5EF4-FFF2-40B4-BE49-F238E27FC236}">
                <a16:creationId xmlns:a16="http://schemas.microsoft.com/office/drawing/2014/main" id="{770748F1-0FB9-F2A3-12BE-3AA679EE3D7D}"/>
              </a:ext>
            </a:extLst>
          </p:cNvPr>
          <p:cNvSpPr/>
          <p:nvPr/>
        </p:nvSpPr>
        <p:spPr>
          <a:xfrm>
            <a:off x="2513393" y="2351178"/>
            <a:ext cx="2016224" cy="86409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400" i="1" dirty="0">
                <a:solidFill>
                  <a:schemeClr val="tx1"/>
                </a:solidFill>
                <a:latin typeface="Book Antiqua" pitchFamily="18" charset="0"/>
              </a:rPr>
              <a:t>Tasas </a:t>
            </a:r>
          </a:p>
          <a:p>
            <a:pPr algn="ctr"/>
            <a:r>
              <a:rPr lang="es-AR" sz="2400" i="1" dirty="0">
                <a:solidFill>
                  <a:schemeClr val="tx1"/>
                </a:solidFill>
                <a:latin typeface="Book Antiqua" pitchFamily="18" charset="0"/>
              </a:rPr>
              <a:t>brutas</a:t>
            </a:r>
          </a:p>
        </p:txBody>
      </p:sp>
      <p:sp>
        <p:nvSpPr>
          <p:cNvPr id="6" name="8 Rectángulo redondeado">
            <a:extLst>
              <a:ext uri="{FF2B5EF4-FFF2-40B4-BE49-F238E27FC236}">
                <a16:creationId xmlns:a16="http://schemas.microsoft.com/office/drawing/2014/main" id="{09781C9A-C1C8-CD31-B44D-83BDCC218CAB}"/>
              </a:ext>
            </a:extLst>
          </p:cNvPr>
          <p:cNvSpPr/>
          <p:nvPr/>
        </p:nvSpPr>
        <p:spPr>
          <a:xfrm>
            <a:off x="4601625" y="2351178"/>
            <a:ext cx="936104" cy="86409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i="1" dirty="0">
                <a:solidFill>
                  <a:schemeClr val="tx1"/>
                </a:solidFill>
                <a:latin typeface="Book Antiqua" pitchFamily="18" charset="0"/>
              </a:rPr>
              <a:t>Versus</a:t>
            </a:r>
          </a:p>
        </p:txBody>
      </p:sp>
      <p:sp>
        <p:nvSpPr>
          <p:cNvPr id="7" name="9 Rectángulo redondeado">
            <a:extLst>
              <a:ext uri="{FF2B5EF4-FFF2-40B4-BE49-F238E27FC236}">
                <a16:creationId xmlns:a16="http://schemas.microsoft.com/office/drawing/2014/main" id="{29F50268-5A61-ABCD-9117-194807540C9D}"/>
              </a:ext>
            </a:extLst>
          </p:cNvPr>
          <p:cNvSpPr/>
          <p:nvPr/>
        </p:nvSpPr>
        <p:spPr>
          <a:xfrm>
            <a:off x="5658832" y="2333116"/>
            <a:ext cx="2016224" cy="86409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400" i="1" dirty="0">
                <a:solidFill>
                  <a:schemeClr val="tx1"/>
                </a:solidFill>
                <a:latin typeface="Book Antiqua" pitchFamily="18" charset="0"/>
              </a:rPr>
              <a:t>Tasas específicas</a:t>
            </a:r>
          </a:p>
        </p:txBody>
      </p:sp>
      <p:cxnSp>
        <p:nvCxnSpPr>
          <p:cNvPr id="8" name="16 Conector recto de flecha">
            <a:extLst>
              <a:ext uri="{FF2B5EF4-FFF2-40B4-BE49-F238E27FC236}">
                <a16:creationId xmlns:a16="http://schemas.microsoft.com/office/drawing/2014/main" id="{9EDB4C9B-372D-D6BD-10A3-82011FCBE326}"/>
              </a:ext>
            </a:extLst>
          </p:cNvPr>
          <p:cNvCxnSpPr>
            <a:cxnSpLocks/>
            <a:stCxn id="7" idx="2"/>
            <a:endCxn id="9" idx="1"/>
          </p:cNvCxnSpPr>
          <p:nvPr/>
        </p:nvCxnSpPr>
        <p:spPr>
          <a:xfrm rot="16200000" flipH="1">
            <a:off x="6713555" y="3150601"/>
            <a:ext cx="266819" cy="36004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11 Rectángulo redondeado">
            <a:extLst>
              <a:ext uri="{FF2B5EF4-FFF2-40B4-BE49-F238E27FC236}">
                <a16:creationId xmlns:a16="http://schemas.microsoft.com/office/drawing/2014/main" id="{42F9A1A7-B39F-111C-1769-B4CD65FC1854}"/>
              </a:ext>
            </a:extLst>
          </p:cNvPr>
          <p:cNvSpPr/>
          <p:nvPr/>
        </p:nvSpPr>
        <p:spPr>
          <a:xfrm>
            <a:off x="7026984" y="3285242"/>
            <a:ext cx="1656184" cy="35757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000" i="1" dirty="0">
                <a:solidFill>
                  <a:schemeClr val="tx1"/>
                </a:solidFill>
                <a:latin typeface="Book Antiqua" pitchFamily="18" charset="0"/>
              </a:rPr>
              <a:t>Edad</a:t>
            </a:r>
          </a:p>
        </p:txBody>
      </p:sp>
      <p:sp>
        <p:nvSpPr>
          <p:cNvPr id="10" name="12 Rectángulo redondeado">
            <a:extLst>
              <a:ext uri="{FF2B5EF4-FFF2-40B4-BE49-F238E27FC236}">
                <a16:creationId xmlns:a16="http://schemas.microsoft.com/office/drawing/2014/main" id="{0ECCAF9D-7748-B732-B102-8084AEFEA661}"/>
              </a:ext>
            </a:extLst>
          </p:cNvPr>
          <p:cNvSpPr/>
          <p:nvPr/>
        </p:nvSpPr>
        <p:spPr>
          <a:xfrm>
            <a:off x="7035977" y="3706864"/>
            <a:ext cx="1656184" cy="30893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000" i="1" dirty="0">
                <a:solidFill>
                  <a:schemeClr val="tx1"/>
                </a:solidFill>
                <a:latin typeface="Book Antiqua" pitchFamily="18" charset="0"/>
              </a:rPr>
              <a:t>Género</a:t>
            </a:r>
          </a:p>
        </p:txBody>
      </p:sp>
      <p:sp>
        <p:nvSpPr>
          <p:cNvPr id="11" name="13 Rectángulo redondeado">
            <a:extLst>
              <a:ext uri="{FF2B5EF4-FFF2-40B4-BE49-F238E27FC236}">
                <a16:creationId xmlns:a16="http://schemas.microsoft.com/office/drawing/2014/main" id="{FC83D2F1-065C-23FE-0B55-43EB108942D0}"/>
              </a:ext>
            </a:extLst>
          </p:cNvPr>
          <p:cNvSpPr/>
          <p:nvPr/>
        </p:nvSpPr>
        <p:spPr>
          <a:xfrm>
            <a:off x="7026984" y="4077050"/>
            <a:ext cx="1656184" cy="30893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000" i="1" dirty="0">
                <a:solidFill>
                  <a:schemeClr val="tx1"/>
                </a:solidFill>
                <a:latin typeface="Book Antiqua" pitchFamily="18" charset="0"/>
              </a:rPr>
              <a:t>Educación</a:t>
            </a:r>
          </a:p>
        </p:txBody>
      </p:sp>
      <p:cxnSp>
        <p:nvCxnSpPr>
          <p:cNvPr id="12" name="23 Conector recto de flecha">
            <a:extLst>
              <a:ext uri="{FF2B5EF4-FFF2-40B4-BE49-F238E27FC236}">
                <a16:creationId xmlns:a16="http://schemas.microsoft.com/office/drawing/2014/main" id="{3FAC30FB-B3F6-A839-E7A8-1B5637D5F720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6519401" y="3344754"/>
            <a:ext cx="664118" cy="369033"/>
          </a:xfrm>
          <a:prstGeom prst="bentConnector2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25 Conector recto de flecha">
            <a:extLst>
              <a:ext uri="{FF2B5EF4-FFF2-40B4-BE49-F238E27FC236}">
                <a16:creationId xmlns:a16="http://schemas.microsoft.com/office/drawing/2014/main" id="{BE0D6CC6-DDA5-9DD6-2FC8-A17F7AE8B991}"/>
              </a:ext>
            </a:extLst>
          </p:cNvPr>
          <p:cNvCxnSpPr>
            <a:cxnSpLocks/>
            <a:stCxn id="7" idx="2"/>
            <a:endCxn id="11" idx="1"/>
          </p:cNvCxnSpPr>
          <p:nvPr/>
        </p:nvCxnSpPr>
        <p:spPr>
          <a:xfrm rot="16200000" flipH="1">
            <a:off x="6329812" y="3534344"/>
            <a:ext cx="1034304" cy="360040"/>
          </a:xfrm>
          <a:prstGeom prst="bentConnector2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17 Rectángulo redondeado">
            <a:extLst>
              <a:ext uri="{FF2B5EF4-FFF2-40B4-BE49-F238E27FC236}">
                <a16:creationId xmlns:a16="http://schemas.microsoft.com/office/drawing/2014/main" id="{F6E6AF6B-5AB6-5357-0B1B-9BAA986B0557}"/>
              </a:ext>
            </a:extLst>
          </p:cNvPr>
          <p:cNvSpPr/>
          <p:nvPr/>
        </p:nvSpPr>
        <p:spPr>
          <a:xfrm>
            <a:off x="6871785" y="2621122"/>
            <a:ext cx="360040" cy="35758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 sz="2400" i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cxnSp>
        <p:nvCxnSpPr>
          <p:cNvPr id="16" name="25 Conector recto de flecha">
            <a:extLst>
              <a:ext uri="{FF2B5EF4-FFF2-40B4-BE49-F238E27FC236}">
                <a16:creationId xmlns:a16="http://schemas.microsoft.com/office/drawing/2014/main" id="{30ED8C33-45A0-83FC-F94A-82416EBD3A1B}"/>
              </a:ext>
            </a:extLst>
          </p:cNvPr>
          <p:cNvCxnSpPr>
            <a:cxnSpLocks/>
          </p:cNvCxnSpPr>
          <p:nvPr/>
        </p:nvCxnSpPr>
        <p:spPr>
          <a:xfrm rot="16200000" flipH="1">
            <a:off x="6652471" y="4245991"/>
            <a:ext cx="379996" cy="351048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13 Rectángulo redondeado">
            <a:extLst>
              <a:ext uri="{FF2B5EF4-FFF2-40B4-BE49-F238E27FC236}">
                <a16:creationId xmlns:a16="http://schemas.microsoft.com/office/drawing/2014/main" id="{8D02367B-3972-1E89-95DB-EBA5334812DE}"/>
              </a:ext>
            </a:extLst>
          </p:cNvPr>
          <p:cNvSpPr/>
          <p:nvPr/>
        </p:nvSpPr>
        <p:spPr>
          <a:xfrm>
            <a:off x="7067732" y="4512000"/>
            <a:ext cx="1656184" cy="30893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000" i="1" dirty="0">
                <a:solidFill>
                  <a:schemeClr val="tx1"/>
                </a:solidFill>
                <a:latin typeface="Book Antiqua" pitchFamily="18" charset="0"/>
              </a:rPr>
              <a:t>Geografía</a:t>
            </a:r>
          </a:p>
        </p:txBody>
      </p:sp>
      <p:cxnSp>
        <p:nvCxnSpPr>
          <p:cNvPr id="26" name="Conector recto de flecha 25">
            <a:extLst>
              <a:ext uri="{FF2B5EF4-FFF2-40B4-BE49-F238E27FC236}">
                <a16:creationId xmlns:a16="http://schemas.microsoft.com/office/drawing/2014/main" id="{4FE27486-7D24-2A99-287A-28F6BF4C249A}"/>
              </a:ext>
            </a:extLst>
          </p:cNvPr>
          <p:cNvCxnSpPr>
            <a:cxnSpLocks/>
            <a:stCxn id="5" idx="2"/>
          </p:cNvCxnSpPr>
          <p:nvPr/>
        </p:nvCxnSpPr>
        <p:spPr>
          <a:xfrm>
            <a:off x="3521505" y="3215274"/>
            <a:ext cx="0" cy="49159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7 Rectángulo redondeado">
            <a:extLst>
              <a:ext uri="{FF2B5EF4-FFF2-40B4-BE49-F238E27FC236}">
                <a16:creationId xmlns:a16="http://schemas.microsoft.com/office/drawing/2014/main" id="{24776369-4AD9-196D-D75F-26A3DB4BEC71}"/>
              </a:ext>
            </a:extLst>
          </p:cNvPr>
          <p:cNvSpPr/>
          <p:nvPr/>
        </p:nvSpPr>
        <p:spPr>
          <a:xfrm>
            <a:off x="2513393" y="3747416"/>
            <a:ext cx="2016224" cy="86409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000" i="1" dirty="0">
                <a:solidFill>
                  <a:schemeClr val="tx1"/>
                </a:solidFill>
                <a:latin typeface="Book Antiqua" pitchFamily="18" charset="0"/>
              </a:rPr>
              <a:t>Respecto de la población total</a:t>
            </a:r>
          </a:p>
        </p:txBody>
      </p:sp>
    </p:spTree>
    <p:extLst>
      <p:ext uri="{BB962C8B-B14F-4D97-AF65-F5344CB8AC3E}">
        <p14:creationId xmlns:p14="http://schemas.microsoft.com/office/powerpoint/2010/main" val="22209935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4B039639-CA99-11CA-E3E2-2E78970E49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3007" y="654518"/>
            <a:ext cx="11205985" cy="476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4062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Categoría ocupacional	</a:t>
            </a:r>
          </a:p>
        </p:txBody>
      </p:sp>
      <p:pic>
        <p:nvPicPr>
          <p:cNvPr id="6" name="Marcador de contenido 5"/>
          <p:cNvPicPr>
            <a:picLocks noGrp="1" noChangeAspect="1"/>
          </p:cNvPicPr>
          <p:nvPr>
            <p:ph idx="1"/>
          </p:nvPr>
        </p:nvPicPr>
        <p:blipFill>
          <a:blip r:embed="rId2"/>
          <a:srcRect b="3248"/>
          <a:stretch/>
        </p:blipFill>
        <p:spPr>
          <a:xfrm>
            <a:off x="1851074" y="1737360"/>
            <a:ext cx="8068067" cy="4577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589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2DD589-895A-500E-EA64-6A2CD55C4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Índice de la presentación</a:t>
            </a:r>
            <a:endParaRPr lang="es-AR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F4AC16-D6A0-BBE1-5CB0-08FAF702EB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b="1" dirty="0"/>
              <a:t>Fuentes de información laboral en Argentina: </a:t>
            </a:r>
            <a:endParaRPr lang="es-ES" sz="1800" b="1" dirty="0"/>
          </a:p>
          <a:p>
            <a:r>
              <a:rPr lang="es-ES" sz="2000" dirty="0"/>
              <a:t>Sistemas de registro, encuestas y censos.</a:t>
            </a:r>
          </a:p>
          <a:p>
            <a:pPr marL="0" indent="0">
              <a:buNone/>
            </a:pPr>
            <a:r>
              <a:rPr lang="es-ES" b="1" dirty="0"/>
              <a:t>Encuesta Permanente de Hogares (EPH):</a:t>
            </a:r>
          </a:p>
          <a:p>
            <a:pPr marL="0" indent="0">
              <a:buNone/>
            </a:pPr>
            <a:r>
              <a:rPr lang="es-ES" dirty="0"/>
              <a:t> Diseño de la encuesta </a:t>
            </a:r>
          </a:p>
          <a:p>
            <a:pPr marL="0" indent="0">
              <a:buNone/>
            </a:pPr>
            <a:r>
              <a:rPr lang="es-ES" dirty="0"/>
              <a:t> Marco analítico</a:t>
            </a:r>
          </a:p>
          <a:p>
            <a:pPr marL="0" indent="0">
              <a:buNone/>
            </a:pPr>
            <a:r>
              <a:rPr lang="es-ES" dirty="0"/>
              <a:t> Dimensiones principales de la inserción ocupacional de las personas</a:t>
            </a:r>
          </a:p>
          <a:p>
            <a:endParaRPr lang="es-ES" dirty="0"/>
          </a:p>
          <a:p>
            <a:endParaRPr lang="es-ES" dirty="0"/>
          </a:p>
          <a:p>
            <a:endParaRPr lang="es-AR" dirty="0"/>
          </a:p>
        </p:txBody>
      </p:sp>
      <p:sp>
        <p:nvSpPr>
          <p:cNvPr id="8" name="Freeform 1554">
            <a:extLst>
              <a:ext uri="{FF2B5EF4-FFF2-40B4-BE49-F238E27FC236}">
                <a16:creationId xmlns:a16="http://schemas.microsoft.com/office/drawing/2014/main" id="{F3CA2968-279E-7AA1-3DD3-B3F39D2284BE}"/>
              </a:ext>
            </a:extLst>
          </p:cNvPr>
          <p:cNvSpPr>
            <a:spLocks noEditPoints="1"/>
          </p:cNvSpPr>
          <p:nvPr/>
        </p:nvSpPr>
        <p:spPr bwMode="auto">
          <a:xfrm>
            <a:off x="844670" y="1913783"/>
            <a:ext cx="185737" cy="231775"/>
          </a:xfrm>
          <a:custGeom>
            <a:avLst/>
            <a:gdLst>
              <a:gd name="T0" fmla="*/ 134217 w 436"/>
              <a:gd name="T1" fmla="*/ 168476 h 541"/>
              <a:gd name="T2" fmla="*/ 137637 w 436"/>
              <a:gd name="T3" fmla="*/ 214774 h 541"/>
              <a:gd name="T4" fmla="*/ 114127 w 436"/>
              <a:gd name="T5" fmla="*/ 154758 h 541"/>
              <a:gd name="T6" fmla="*/ 177816 w 436"/>
              <a:gd name="T7" fmla="*/ 154758 h 541"/>
              <a:gd name="T8" fmla="*/ 134217 w 436"/>
              <a:gd name="T9" fmla="*/ 168476 h 541"/>
              <a:gd name="T10" fmla="*/ 44454 w 436"/>
              <a:gd name="T11" fmla="*/ 132894 h 541"/>
              <a:gd name="T12" fmla="*/ 44027 w 436"/>
              <a:gd name="T13" fmla="*/ 119176 h 541"/>
              <a:gd name="T14" fmla="*/ 156017 w 436"/>
              <a:gd name="T15" fmla="*/ 114889 h 541"/>
              <a:gd name="T16" fmla="*/ 156871 w 436"/>
              <a:gd name="T17" fmla="*/ 128607 h 541"/>
              <a:gd name="T18" fmla="*/ 44454 w 436"/>
              <a:gd name="T19" fmla="*/ 132894 h 541"/>
              <a:gd name="T20" fmla="*/ 41462 w 436"/>
              <a:gd name="T21" fmla="*/ 89168 h 541"/>
              <a:gd name="T22" fmla="*/ 153452 w 436"/>
              <a:gd name="T23" fmla="*/ 84881 h 541"/>
              <a:gd name="T24" fmla="*/ 153879 w 436"/>
              <a:gd name="T25" fmla="*/ 98599 h 541"/>
              <a:gd name="T26" fmla="*/ 41889 w 436"/>
              <a:gd name="T27" fmla="*/ 102886 h 541"/>
              <a:gd name="T28" fmla="*/ 41462 w 436"/>
              <a:gd name="T29" fmla="*/ 89168 h 541"/>
              <a:gd name="T30" fmla="*/ 38470 w 436"/>
              <a:gd name="T31" fmla="*/ 59159 h 541"/>
              <a:gd name="T32" fmla="*/ 153879 w 436"/>
              <a:gd name="T33" fmla="*/ 54444 h 541"/>
              <a:gd name="T34" fmla="*/ 154307 w 436"/>
              <a:gd name="T35" fmla="*/ 68162 h 541"/>
              <a:gd name="T36" fmla="*/ 39325 w 436"/>
              <a:gd name="T37" fmla="*/ 72878 h 541"/>
              <a:gd name="T38" fmla="*/ 38470 w 436"/>
              <a:gd name="T39" fmla="*/ 59159 h 541"/>
              <a:gd name="T40" fmla="*/ 33341 w 436"/>
              <a:gd name="T41" fmla="*/ 28722 h 541"/>
              <a:gd name="T42" fmla="*/ 150460 w 436"/>
              <a:gd name="T43" fmla="*/ 24435 h 541"/>
              <a:gd name="T44" fmla="*/ 150887 w 436"/>
              <a:gd name="T45" fmla="*/ 38154 h 541"/>
              <a:gd name="T46" fmla="*/ 33768 w 436"/>
              <a:gd name="T47" fmla="*/ 42440 h 541"/>
              <a:gd name="T48" fmla="*/ 33341 w 436"/>
              <a:gd name="T49" fmla="*/ 28722 h 541"/>
              <a:gd name="T50" fmla="*/ 170122 w 436"/>
              <a:gd name="T51" fmla="*/ 429 h 541"/>
              <a:gd name="T52" fmla="*/ 4274 w 436"/>
              <a:gd name="T53" fmla="*/ 4716 h 541"/>
              <a:gd name="T54" fmla="*/ 30776 w 436"/>
              <a:gd name="T55" fmla="*/ 228064 h 541"/>
              <a:gd name="T56" fmla="*/ 143621 w 436"/>
              <a:gd name="T57" fmla="*/ 223348 h 541"/>
              <a:gd name="T58" fmla="*/ 185938 w 436"/>
              <a:gd name="T59" fmla="*/ 162045 h 541"/>
              <a:gd name="T60" fmla="*/ 170122 w 436"/>
              <a:gd name="T61" fmla="*/ 429 h 541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36" h="541">
                <a:moveTo>
                  <a:pt x="314" y="393"/>
                </a:moveTo>
                <a:cubicBezTo>
                  <a:pt x="306" y="404"/>
                  <a:pt x="322" y="501"/>
                  <a:pt x="322" y="501"/>
                </a:cubicBezTo>
                <a:cubicBezTo>
                  <a:pt x="322" y="501"/>
                  <a:pt x="258" y="372"/>
                  <a:pt x="267" y="361"/>
                </a:cubicBezTo>
                <a:cubicBezTo>
                  <a:pt x="277" y="350"/>
                  <a:pt x="416" y="361"/>
                  <a:pt x="416" y="361"/>
                </a:cubicBezTo>
                <a:cubicBezTo>
                  <a:pt x="416" y="361"/>
                  <a:pt x="322" y="382"/>
                  <a:pt x="314" y="393"/>
                </a:cubicBezTo>
                <a:close/>
                <a:moveTo>
                  <a:pt x="104" y="310"/>
                </a:moveTo>
                <a:lnTo>
                  <a:pt x="103" y="278"/>
                </a:lnTo>
                <a:lnTo>
                  <a:pt x="365" y="268"/>
                </a:lnTo>
                <a:lnTo>
                  <a:pt x="367" y="300"/>
                </a:lnTo>
                <a:lnTo>
                  <a:pt x="104" y="310"/>
                </a:lnTo>
                <a:close/>
                <a:moveTo>
                  <a:pt x="97" y="208"/>
                </a:moveTo>
                <a:lnTo>
                  <a:pt x="359" y="198"/>
                </a:lnTo>
                <a:lnTo>
                  <a:pt x="360" y="230"/>
                </a:lnTo>
                <a:lnTo>
                  <a:pt x="98" y="240"/>
                </a:lnTo>
                <a:lnTo>
                  <a:pt x="97" y="208"/>
                </a:lnTo>
                <a:close/>
                <a:moveTo>
                  <a:pt x="90" y="138"/>
                </a:moveTo>
                <a:lnTo>
                  <a:pt x="360" y="127"/>
                </a:lnTo>
                <a:lnTo>
                  <a:pt x="361" y="159"/>
                </a:lnTo>
                <a:lnTo>
                  <a:pt x="92" y="170"/>
                </a:lnTo>
                <a:lnTo>
                  <a:pt x="90" y="138"/>
                </a:lnTo>
                <a:close/>
                <a:moveTo>
                  <a:pt x="78" y="67"/>
                </a:moveTo>
                <a:lnTo>
                  <a:pt x="352" y="57"/>
                </a:lnTo>
                <a:lnTo>
                  <a:pt x="353" y="89"/>
                </a:lnTo>
                <a:lnTo>
                  <a:pt x="79" y="99"/>
                </a:lnTo>
                <a:lnTo>
                  <a:pt x="78" y="67"/>
                </a:lnTo>
                <a:close/>
                <a:moveTo>
                  <a:pt x="398" y="1"/>
                </a:moveTo>
                <a:cubicBezTo>
                  <a:pt x="398" y="1"/>
                  <a:pt x="20" y="0"/>
                  <a:pt x="10" y="11"/>
                </a:cubicBezTo>
                <a:cubicBezTo>
                  <a:pt x="0" y="22"/>
                  <a:pt x="63" y="522"/>
                  <a:pt x="72" y="532"/>
                </a:cubicBezTo>
                <a:cubicBezTo>
                  <a:pt x="82" y="541"/>
                  <a:pt x="322" y="524"/>
                  <a:pt x="336" y="521"/>
                </a:cubicBezTo>
                <a:cubicBezTo>
                  <a:pt x="350" y="517"/>
                  <a:pt x="436" y="389"/>
                  <a:pt x="435" y="378"/>
                </a:cubicBezTo>
                <a:cubicBezTo>
                  <a:pt x="434" y="368"/>
                  <a:pt x="398" y="1"/>
                  <a:pt x="398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Freeform 2094">
            <a:extLst>
              <a:ext uri="{FF2B5EF4-FFF2-40B4-BE49-F238E27FC236}">
                <a16:creationId xmlns:a16="http://schemas.microsoft.com/office/drawing/2014/main" id="{5BBCC35D-1477-B5F2-2118-8DACDC17C485}"/>
              </a:ext>
            </a:extLst>
          </p:cNvPr>
          <p:cNvSpPr>
            <a:spLocks/>
          </p:cNvSpPr>
          <p:nvPr/>
        </p:nvSpPr>
        <p:spPr bwMode="auto">
          <a:xfrm>
            <a:off x="777799" y="2773337"/>
            <a:ext cx="319481" cy="231775"/>
          </a:xfrm>
          <a:custGeom>
            <a:avLst/>
            <a:gdLst>
              <a:gd name="T0" fmla="*/ 188355 w 443"/>
              <a:gd name="T1" fmla="*/ 139931 h 537"/>
              <a:gd name="T2" fmla="*/ 101488 w 443"/>
              <a:gd name="T3" fmla="*/ 864 h 537"/>
              <a:gd name="T4" fmla="*/ 58055 w 443"/>
              <a:gd name="T5" fmla="*/ 63055 h 537"/>
              <a:gd name="T6" fmla="*/ 51604 w 443"/>
              <a:gd name="T7" fmla="*/ 38870 h 537"/>
              <a:gd name="T8" fmla="*/ 22792 w 443"/>
              <a:gd name="T9" fmla="*/ 47939 h 537"/>
              <a:gd name="T10" fmla="*/ 34833 w 443"/>
              <a:gd name="T11" fmla="*/ 99333 h 537"/>
              <a:gd name="T12" fmla="*/ 430 w 443"/>
              <a:gd name="T13" fmla="*/ 158502 h 537"/>
              <a:gd name="T14" fmla="*/ 32683 w 443"/>
              <a:gd name="T15" fmla="*/ 158070 h 537"/>
              <a:gd name="T16" fmla="*/ 42143 w 443"/>
              <a:gd name="T17" fmla="*/ 230626 h 537"/>
              <a:gd name="T18" fmla="*/ 76546 w 443"/>
              <a:gd name="T19" fmla="*/ 229763 h 537"/>
              <a:gd name="T20" fmla="*/ 96758 w 443"/>
              <a:gd name="T21" fmla="*/ 164548 h 537"/>
              <a:gd name="T22" fmla="*/ 115249 w 443"/>
              <a:gd name="T23" fmla="*/ 228467 h 537"/>
              <a:gd name="T24" fmla="*/ 144921 w 443"/>
              <a:gd name="T25" fmla="*/ 227603 h 537"/>
              <a:gd name="T26" fmla="*/ 169003 w 443"/>
              <a:gd name="T27" fmla="*/ 143386 h 537"/>
              <a:gd name="T28" fmla="*/ 188355 w 443"/>
              <a:gd name="T29" fmla="*/ 139931 h 53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443" h="537">
                <a:moveTo>
                  <a:pt x="438" y="324"/>
                </a:moveTo>
                <a:cubicBezTo>
                  <a:pt x="443" y="315"/>
                  <a:pt x="247" y="0"/>
                  <a:pt x="236" y="2"/>
                </a:cubicBezTo>
                <a:cubicBezTo>
                  <a:pt x="231" y="2"/>
                  <a:pt x="185" y="70"/>
                  <a:pt x="135" y="146"/>
                </a:cubicBezTo>
                <a:cubicBezTo>
                  <a:pt x="135" y="146"/>
                  <a:pt x="127" y="94"/>
                  <a:pt x="120" y="90"/>
                </a:cubicBezTo>
                <a:cubicBezTo>
                  <a:pt x="114" y="86"/>
                  <a:pt x="58" y="103"/>
                  <a:pt x="53" y="111"/>
                </a:cubicBezTo>
                <a:cubicBezTo>
                  <a:pt x="47" y="118"/>
                  <a:pt x="81" y="230"/>
                  <a:pt x="81" y="230"/>
                </a:cubicBezTo>
                <a:cubicBezTo>
                  <a:pt x="36" y="301"/>
                  <a:pt x="0" y="362"/>
                  <a:pt x="1" y="367"/>
                </a:cubicBezTo>
                <a:cubicBezTo>
                  <a:pt x="2" y="370"/>
                  <a:pt x="32" y="369"/>
                  <a:pt x="76" y="366"/>
                </a:cubicBezTo>
                <a:cubicBezTo>
                  <a:pt x="76" y="366"/>
                  <a:pt x="95" y="531"/>
                  <a:pt x="98" y="534"/>
                </a:cubicBezTo>
                <a:cubicBezTo>
                  <a:pt x="101" y="537"/>
                  <a:pt x="178" y="532"/>
                  <a:pt x="178" y="532"/>
                </a:cubicBezTo>
                <a:cubicBezTo>
                  <a:pt x="174" y="503"/>
                  <a:pt x="164" y="390"/>
                  <a:pt x="225" y="381"/>
                </a:cubicBezTo>
                <a:cubicBezTo>
                  <a:pt x="225" y="381"/>
                  <a:pt x="294" y="362"/>
                  <a:pt x="268" y="529"/>
                </a:cubicBezTo>
                <a:cubicBezTo>
                  <a:pt x="268" y="529"/>
                  <a:pt x="331" y="531"/>
                  <a:pt x="337" y="527"/>
                </a:cubicBezTo>
                <a:cubicBezTo>
                  <a:pt x="344" y="523"/>
                  <a:pt x="393" y="332"/>
                  <a:pt x="393" y="332"/>
                </a:cubicBezTo>
                <a:cubicBezTo>
                  <a:pt x="420" y="328"/>
                  <a:pt x="436" y="325"/>
                  <a:pt x="438" y="324"/>
                </a:cubicBezTo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367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F54C44-53D3-FE00-2B90-75A95C0CF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7296"/>
            <a:ext cx="10058400" cy="1450757"/>
          </a:xfrm>
        </p:spPr>
        <p:txBody>
          <a:bodyPr>
            <a:normAutofit/>
          </a:bodyPr>
          <a:lstStyle/>
          <a:p>
            <a:r>
              <a:rPr lang="es-ES" dirty="0"/>
              <a:t>Fuentes de Información</a:t>
            </a:r>
            <a:endParaRPr lang="es-AR" dirty="0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316153A5-7069-0C49-8467-D9194CD8CD4B}"/>
              </a:ext>
            </a:extLst>
          </p:cNvPr>
          <p:cNvSpPr/>
          <p:nvPr/>
        </p:nvSpPr>
        <p:spPr>
          <a:xfrm>
            <a:off x="5404108" y="6098739"/>
            <a:ext cx="13837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spc="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14/10/2024</a:t>
            </a:r>
            <a:endParaRPr 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" name="Marcador de contenido 3">
            <a:extLst>
              <a:ext uri="{FF2B5EF4-FFF2-40B4-BE49-F238E27FC236}">
                <a16:creationId xmlns:a16="http://schemas.microsoft.com/office/drawing/2014/main" id="{06EC8341-CD1C-5B21-B7E6-25DF75FA6BE7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4452" y="1704841"/>
            <a:ext cx="7346112" cy="467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96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7AC8A7-1698-DF2F-2285-A900A96CC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Encuesta Permanente de Hogares</a:t>
            </a:r>
            <a:endParaRPr lang="es-AR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163D014-4C7A-95CC-4059-FFCF2C3E49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20059"/>
            <a:ext cx="10515600" cy="435133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s-AR" dirty="0"/>
              <a:t>Marco conceptual</a:t>
            </a:r>
          </a:p>
          <a:p>
            <a:pPr marL="457200" indent="-457200">
              <a:buFont typeface="+mj-lt"/>
              <a:buAutoNum type="arabicPeriod"/>
            </a:pPr>
            <a:r>
              <a:rPr lang="es-ES" dirty="0"/>
              <a:t>Diseño de la encuesta</a:t>
            </a:r>
            <a:endParaRPr lang="es-AR" dirty="0"/>
          </a:p>
          <a:p>
            <a:pPr marL="457200" indent="-457200">
              <a:buFont typeface="+mj-lt"/>
              <a:buAutoNum type="arabicPeriod"/>
            </a:pPr>
            <a:r>
              <a:rPr lang="es-AR" dirty="0"/>
              <a:t>Instrumentos de recolección</a:t>
            </a:r>
          </a:p>
          <a:p>
            <a:pPr marL="457200" indent="-457200">
              <a:buFont typeface="+mj-lt"/>
              <a:buAutoNum type="arabicPeriod"/>
            </a:pPr>
            <a:r>
              <a:rPr lang="es-AR" dirty="0"/>
              <a:t>Dimensiones y variables disponibles</a:t>
            </a:r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731328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CBE5C1-24BC-ECF5-668D-373D9DE8F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/>
              <a:t>EPH: Marco Conceptual</a:t>
            </a:r>
            <a:br>
              <a:rPr lang="es-ES" dirty="0"/>
            </a:br>
            <a:endParaRPr lang="es-AR" dirty="0"/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CCB87D59-FA66-F1B9-6AAD-7BFD6E924072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407" y="1825625"/>
            <a:ext cx="6881186" cy="435133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1564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FAEFA9-74AF-FA63-94AB-DEC103DE4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EPH: Diseño de la encuesta</a:t>
            </a:r>
            <a:endParaRPr lang="es-AR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2D6D183-6B3B-6314-A093-FB7BA374B1D8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40080" y="1700511"/>
            <a:ext cx="10515600" cy="4967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endParaRPr lang="es-AR" sz="2000" u="sng" dirty="0"/>
          </a:p>
          <a:p>
            <a:pPr lvl="1" algn="just"/>
            <a:r>
              <a:rPr lang="es-AR" sz="2000" b="1" u="sng" dirty="0">
                <a:latin typeface="+mj-lt"/>
              </a:rPr>
              <a:t>Concepto de aglomerado: </a:t>
            </a:r>
            <a:r>
              <a:rPr lang="es-MX" sz="2000" dirty="0">
                <a:latin typeface="+mj-lt"/>
              </a:rPr>
              <a:t>En las encuestas de fuerza de trabajo dos localidades distintas, pero próximas y que conforman en realidad un único mercado de trabajo, son tomadas como un único aglomerado</a:t>
            </a:r>
            <a:endParaRPr lang="es-AR" sz="2000" dirty="0">
              <a:latin typeface="+mj-lt"/>
            </a:endParaRPr>
          </a:p>
          <a:p>
            <a:pPr lvl="1" algn="just"/>
            <a:r>
              <a:rPr lang="es-AR" sz="2000" b="1" u="sng" dirty="0">
                <a:latin typeface="+mj-lt"/>
              </a:rPr>
              <a:t>Cobertura geográfica</a:t>
            </a:r>
            <a:r>
              <a:rPr lang="es-AR" sz="2000" dirty="0">
                <a:latin typeface="+mj-lt"/>
              </a:rPr>
              <a:t>: 31 aglomerados urbanos (capitales de provincias y </a:t>
            </a:r>
            <a:r>
              <a:rPr lang="es-AR" sz="2000" dirty="0" err="1">
                <a:latin typeface="+mj-lt"/>
              </a:rPr>
              <a:t>aglom</a:t>
            </a:r>
            <a:r>
              <a:rPr lang="es-AR" sz="2000" dirty="0">
                <a:latin typeface="+mj-lt"/>
              </a:rPr>
              <a:t>. con más de 100.000 habitantes)</a:t>
            </a:r>
          </a:p>
          <a:p>
            <a:pPr lvl="2" algn="just"/>
            <a:r>
              <a:rPr lang="es-AR" sz="1800" dirty="0">
                <a:latin typeface="+mj-lt"/>
              </a:rPr>
              <a:t>Muestra de aproximadamente 18.000 hogares y 58.000 personas que representan a 28 millones de habitantes urbanos</a:t>
            </a:r>
            <a:endParaRPr lang="es-AR" sz="1600" dirty="0">
              <a:latin typeface="+mj-lt"/>
            </a:endParaRPr>
          </a:p>
          <a:p>
            <a:pPr lvl="1" algn="just"/>
            <a:r>
              <a:rPr lang="es-AR" sz="2000" b="1" u="sng" dirty="0">
                <a:latin typeface="+mj-lt"/>
              </a:rPr>
              <a:t>Periodicidad</a:t>
            </a:r>
            <a:r>
              <a:rPr lang="es-AR" sz="2000" dirty="0">
                <a:latin typeface="+mj-lt"/>
              </a:rPr>
              <a:t>: Relevamiento continuo (publicación de datos trimestral).</a:t>
            </a:r>
          </a:p>
          <a:p>
            <a:pPr lvl="1" algn="just"/>
            <a:r>
              <a:rPr lang="es-AR" sz="2000" b="1" u="sng" dirty="0">
                <a:latin typeface="+mj-lt"/>
              </a:rPr>
              <a:t>Diseño muestral </a:t>
            </a:r>
            <a:r>
              <a:rPr lang="es-AR" sz="2000" b="1" u="sng" dirty="0" err="1">
                <a:latin typeface="+mj-lt"/>
              </a:rPr>
              <a:t>bietápico</a:t>
            </a:r>
            <a:r>
              <a:rPr lang="es-AR" sz="2000" b="1" u="sng" dirty="0">
                <a:latin typeface="+mj-lt"/>
              </a:rPr>
              <a:t> </a:t>
            </a:r>
            <a:r>
              <a:rPr lang="es-AR" sz="2000" b="1" u="sng" dirty="0" err="1">
                <a:latin typeface="+mj-lt"/>
              </a:rPr>
              <a:t>estratíficado</a:t>
            </a:r>
            <a:r>
              <a:rPr lang="es-AR" sz="2000" b="1" u="sng" dirty="0">
                <a:latin typeface="+mj-lt"/>
              </a:rPr>
              <a:t>: </a:t>
            </a:r>
          </a:p>
          <a:p>
            <a:pPr lvl="2" algn="just"/>
            <a:r>
              <a:rPr lang="es-AR" sz="1600" dirty="0">
                <a:latin typeface="+mj-lt"/>
              </a:rPr>
              <a:t>1) Selección de radios censales o subdivisiones de estos en cada aglomerado.</a:t>
            </a:r>
          </a:p>
          <a:p>
            <a:pPr lvl="2" algn="just"/>
            <a:r>
              <a:rPr lang="es-AR" sz="1600" dirty="0">
                <a:latin typeface="+mj-lt"/>
              </a:rPr>
              <a:t>2) Listado de todas las viviendas de las áreas seleccionadas y, luego, selección aleatoria de viviendas para definir los hogares a encuestar. </a:t>
            </a:r>
            <a:endParaRPr lang="es-AR" sz="1600" b="1" u="sng" dirty="0">
              <a:latin typeface="+mj-lt"/>
            </a:endParaRPr>
          </a:p>
          <a:p>
            <a:pPr lvl="1" algn="just"/>
            <a:r>
              <a:rPr lang="es-AR" sz="2000" b="1" u="sng" dirty="0">
                <a:latin typeface="+mj-lt"/>
              </a:rPr>
              <a:t>Esquema de Rotación</a:t>
            </a:r>
            <a:r>
              <a:rPr lang="es-AR" sz="2000" dirty="0">
                <a:latin typeface="+mj-lt"/>
              </a:rPr>
              <a:t>: 2-2-2. Los hogares participan dos trimestres de la muestra, descansan dos, y vuelven a ingresar dos participa. </a:t>
            </a:r>
          </a:p>
          <a:p>
            <a:pPr lvl="1" algn="just"/>
            <a:endParaRPr lang="es-AR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6310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3B9E7E-80F7-8DA6-F1BF-2A821948DC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CF44F8-6A9A-F6A8-6B6F-7C130599D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dirty="0"/>
              <a:t>Unidades de análisis: viviendas / hogares/personas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37E417F-5B61-F823-0D40-D618F803F8DE}"/>
              </a:ext>
            </a:extLst>
          </p:cNvPr>
          <p:cNvSpPr txBox="1"/>
          <p:nvPr/>
        </p:nvSpPr>
        <p:spPr>
          <a:xfrm>
            <a:off x="916006" y="2768305"/>
            <a:ext cx="1011935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2000" b="1" i="1" u="sng" dirty="0">
                <a:solidFill>
                  <a:srgbClr val="000000"/>
                </a:solidFill>
                <a:effectLst/>
                <a:latin typeface="+mj-lt"/>
              </a:rPr>
              <a:t>Viviendas</a:t>
            </a:r>
            <a:r>
              <a:rPr lang="es-MX" sz="2000" b="0" i="1" dirty="0">
                <a:solidFill>
                  <a:srgbClr val="000000"/>
                </a:solidFill>
                <a:effectLst/>
                <a:latin typeface="+mj-lt"/>
              </a:rPr>
              <a:t>: “cualquier recinto fijo o móvil que ha sido construido o adaptado para alojar personas. Las viviendas pueden ser particulares o colectivas. La EPH sólo encuesta las particulares“</a:t>
            </a:r>
          </a:p>
          <a:p>
            <a:pPr algn="just"/>
            <a:endParaRPr lang="es-MX" sz="2000" i="1" dirty="0">
              <a:solidFill>
                <a:srgbClr val="000000"/>
              </a:solidFill>
              <a:latin typeface="+mj-lt"/>
            </a:endParaRPr>
          </a:p>
          <a:p>
            <a:pPr algn="just"/>
            <a:r>
              <a:rPr lang="es-MX" sz="2000" b="1" i="1" u="sng" dirty="0">
                <a:solidFill>
                  <a:srgbClr val="000000"/>
                </a:solidFill>
                <a:latin typeface="+mj-lt"/>
              </a:rPr>
              <a:t>Hogares: </a:t>
            </a:r>
            <a:r>
              <a:rPr lang="es-MX" sz="2000" b="1" i="1" dirty="0">
                <a:solidFill>
                  <a:srgbClr val="000000"/>
                </a:solidFill>
                <a:latin typeface="+mj-lt"/>
              </a:rPr>
              <a:t>“</a:t>
            </a:r>
            <a:r>
              <a:rPr lang="es-MX" sz="2000" i="1" dirty="0">
                <a:solidFill>
                  <a:srgbClr val="000000"/>
                </a:solidFill>
                <a:latin typeface="+mj-lt"/>
              </a:rPr>
              <a:t>P</a:t>
            </a:r>
            <a:r>
              <a:rPr lang="es-MX" sz="2000" b="0" i="1" dirty="0">
                <a:solidFill>
                  <a:srgbClr val="000000"/>
                </a:solidFill>
                <a:effectLst/>
                <a:latin typeface="+mj-lt"/>
              </a:rPr>
              <a:t>ersona o grupo de personas parientes o no, que viven bajo un mismo techo y comparten los gastos de alimentación”. </a:t>
            </a:r>
          </a:p>
          <a:p>
            <a:pPr algn="just"/>
            <a:endParaRPr lang="es-MX" sz="2000" i="1" dirty="0">
              <a:solidFill>
                <a:srgbClr val="000000"/>
              </a:solidFill>
              <a:latin typeface="+mj-lt"/>
            </a:endParaRPr>
          </a:p>
          <a:p>
            <a:pPr algn="just"/>
            <a:r>
              <a:rPr lang="es-MX" sz="2000" b="1" i="1" u="sng" dirty="0">
                <a:solidFill>
                  <a:srgbClr val="000000"/>
                </a:solidFill>
                <a:latin typeface="+mj-lt"/>
              </a:rPr>
              <a:t>Individuos:</a:t>
            </a:r>
            <a:r>
              <a:rPr lang="es-MX" sz="2000" i="1" dirty="0">
                <a:solidFill>
                  <a:srgbClr val="000000"/>
                </a:solidFill>
                <a:latin typeface="+mj-lt"/>
              </a:rPr>
              <a:t> Se releva información sobre todos los individuos de un hogar (responden mayores de 10 años)</a:t>
            </a:r>
            <a:endParaRPr lang="es-AR" sz="2000" b="1" i="1" u="sng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1A49170-1CBD-3F46-6524-720179507883}"/>
              </a:ext>
            </a:extLst>
          </p:cNvPr>
          <p:cNvSpPr txBox="1"/>
          <p:nvPr/>
        </p:nvSpPr>
        <p:spPr>
          <a:xfrm>
            <a:off x="916006" y="1929667"/>
            <a:ext cx="99380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AR" dirty="0"/>
              <a:t>Cada una de ella tiene un cuestionario propio y es posible distinguirlas en las bases de microdatos publicadas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5891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D08E52-9389-3F14-9199-562C46C1B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Instrumentos de relevamiento</a:t>
            </a:r>
            <a:endParaRPr lang="es-AR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70D18F7-69BE-77F8-9363-574AA4485AA9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10515600" cy="4649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AR" b="1" dirty="0"/>
              <a:t>Cuestionario de vivienda</a:t>
            </a:r>
          </a:p>
          <a:p>
            <a:pPr lvl="1" algn="just"/>
            <a:r>
              <a:rPr lang="es-AR" dirty="0"/>
              <a:t>Evalúa características estructurales de la vivienda</a:t>
            </a:r>
          </a:p>
          <a:p>
            <a:pPr lvl="1" algn="just"/>
            <a:r>
              <a:rPr lang="es-AR" dirty="0"/>
              <a:t>Determina la cantidad de hogares que habitan en la vivienda</a:t>
            </a:r>
            <a:endParaRPr lang="es-AR" sz="2000" dirty="0"/>
          </a:p>
          <a:p>
            <a:pPr algn="just"/>
            <a:r>
              <a:rPr lang="es-AR" sz="2000" b="1" dirty="0"/>
              <a:t>Cuestionario de hogar</a:t>
            </a:r>
            <a:endParaRPr lang="es-AR" b="1" dirty="0"/>
          </a:p>
          <a:p>
            <a:pPr lvl="1" algn="just"/>
            <a:r>
              <a:rPr lang="es-AR" dirty="0"/>
              <a:t>Evalúa residencia, información demográfica, determina el jefe del hogar y organiza relaciones de parentesco.</a:t>
            </a:r>
          </a:p>
          <a:p>
            <a:pPr lvl="1" algn="just"/>
            <a:r>
              <a:rPr lang="es-AR" dirty="0"/>
              <a:t>Evalúa estrategias del hogar</a:t>
            </a:r>
          </a:p>
          <a:p>
            <a:pPr algn="just"/>
            <a:r>
              <a:rPr lang="es-AR" b="1" dirty="0"/>
              <a:t>Cuestionario individual</a:t>
            </a:r>
          </a:p>
          <a:p>
            <a:pPr lvl="1" algn="just"/>
            <a:r>
              <a:rPr lang="es-AR" dirty="0"/>
              <a:t>Caracterización individual centrada en la inserción ocupacional de la persona</a:t>
            </a:r>
          </a:p>
          <a:p>
            <a:pPr algn="just"/>
            <a:r>
              <a:rPr lang="es-AR" b="1" dirty="0"/>
              <a:t>Módulos especiales</a:t>
            </a:r>
          </a:p>
          <a:p>
            <a:pPr lvl="1" algn="just"/>
            <a:endParaRPr lang="es-AR" dirty="0"/>
          </a:p>
          <a:p>
            <a:pPr lvl="1" algn="just"/>
            <a:endParaRPr lang="es-AR" dirty="0"/>
          </a:p>
          <a:p>
            <a:pPr lvl="1" algn="just"/>
            <a:endParaRPr lang="es-AR" dirty="0"/>
          </a:p>
          <a:p>
            <a:pPr lvl="1" algn="just"/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971381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B475E6-24D4-CEE3-4E8D-613097D58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79" y="286603"/>
            <a:ext cx="10058401" cy="1450757"/>
          </a:xfrm>
        </p:spPr>
        <p:txBody>
          <a:bodyPr/>
          <a:lstStyle/>
          <a:p>
            <a:r>
              <a:rPr lang="es-ES" dirty="0"/>
              <a:t>Variables principales de la actividad económica</a:t>
            </a:r>
            <a:endParaRPr lang="es-AR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92D1D91-DD80-A4E1-6D32-E3132BE894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0802" y="1995859"/>
            <a:ext cx="10058400" cy="4023360"/>
          </a:xfrm>
        </p:spPr>
        <p:txBody>
          <a:bodyPr/>
          <a:lstStyle/>
          <a:p>
            <a:endParaRPr lang="es-ES" b="1" dirty="0"/>
          </a:p>
          <a:p>
            <a:r>
              <a:rPr lang="es-ES" b="1" dirty="0"/>
              <a:t>Condición de Actividad </a:t>
            </a:r>
            <a:r>
              <a:rPr lang="es-ES" dirty="0"/>
              <a:t>(Ocupado, Desocupado, Inactivos, Menores)</a:t>
            </a:r>
          </a:p>
          <a:p>
            <a:endParaRPr lang="es-ES" b="1" dirty="0"/>
          </a:p>
          <a:p>
            <a:r>
              <a:rPr lang="es-ES" b="1" dirty="0"/>
              <a:t>Categoría Ocupacional </a:t>
            </a:r>
            <a:r>
              <a:rPr lang="es-ES" dirty="0"/>
              <a:t>(Patrón, Cuentapropista, Asalariado, Trabajador </a:t>
            </a:r>
            <a:r>
              <a:rPr lang="es-ES" dirty="0" err="1"/>
              <a:t>fliar</a:t>
            </a:r>
            <a:r>
              <a:rPr lang="es-ES" dirty="0"/>
              <a:t> sin remuneración)</a:t>
            </a:r>
          </a:p>
          <a:p>
            <a:endParaRPr lang="es-ES" b="1" dirty="0"/>
          </a:p>
          <a:p>
            <a:r>
              <a:rPr lang="es-AR" b="1" dirty="0"/>
              <a:t>Clasificador Nacional de Ocupaciones</a:t>
            </a:r>
            <a:r>
              <a:rPr lang="es-AR" dirty="0"/>
              <a:t>: Carácter, Jerarquía, Tecnología y Calificación: </a:t>
            </a:r>
            <a:r>
              <a:rPr lang="es-AR" dirty="0">
                <a:hlinkClick r:id="rId2"/>
              </a:rPr>
              <a:t>CNO</a:t>
            </a:r>
            <a:endParaRPr lang="es-AR" dirty="0"/>
          </a:p>
          <a:p>
            <a:endParaRPr lang="es-AR" b="1" dirty="0"/>
          </a:p>
          <a:p>
            <a:r>
              <a:rPr lang="es-AR" b="1" dirty="0"/>
              <a:t>Clasificador de rama de actividad</a:t>
            </a:r>
            <a:r>
              <a:rPr lang="es-AR" dirty="0"/>
              <a:t>: </a:t>
            </a:r>
            <a:r>
              <a:rPr lang="es-AR" dirty="0">
                <a:hlinkClick r:id="rId3"/>
              </a:rPr>
              <a:t>CAES</a:t>
            </a:r>
            <a:endParaRPr lang="es-AR" dirty="0"/>
          </a:p>
          <a:p>
            <a:endParaRPr lang="es-ES" b="1" dirty="0"/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941479760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ción">
  <a:themeElements>
    <a:clrScheme name="Retrospección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ció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ción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73ecfec2-fe59-4214-9cad-f553ff4d189b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0D21864205D464881362D3F3BC2AEBE" ma:contentTypeVersion="5" ma:contentTypeDescription="Crear nuevo documento." ma:contentTypeScope="" ma:versionID="08e17d821ccfc5ce20a946ff6f2879f5">
  <xsd:schema xmlns:xsd="http://www.w3.org/2001/XMLSchema" xmlns:xs="http://www.w3.org/2001/XMLSchema" xmlns:p="http://schemas.microsoft.com/office/2006/metadata/properties" xmlns:ns3="73ecfec2-fe59-4214-9cad-f553ff4d189b" targetNamespace="http://schemas.microsoft.com/office/2006/metadata/properties" ma:root="true" ma:fieldsID="41d71762f2db77a158e6721cf506a496" ns3:_="">
    <xsd:import namespace="73ecfec2-fe59-4214-9cad-f553ff4d189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_activity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ecfec2-fe59-4214-9cad-f553ff4d18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activity" ma:index="10" nillable="true" ma:displayName="_activity" ma:hidden="true" ma:internalName="_activity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0607A6D-E8B8-4AA3-9E0C-8E15E1BEA06E}">
  <ds:schemaRefs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www.w3.org/XML/1998/namespace"/>
    <ds:schemaRef ds:uri="http://schemas.microsoft.com/office/infopath/2007/PartnerControls"/>
    <ds:schemaRef ds:uri="73ecfec2-fe59-4214-9cad-f553ff4d189b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5669B48-8959-4D7D-9AAA-BC16556B4A2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02BF800-A5EC-4FB2-9C8D-CAE2B81D8F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3ecfec2-fe59-4214-9cad-f553ff4d18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2144</TotalTime>
  <Words>923</Words>
  <Application>Microsoft Office PowerPoint</Application>
  <PresentationFormat>Panorámica</PresentationFormat>
  <Paragraphs>127</Paragraphs>
  <Slides>19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7" baseType="lpstr">
      <vt:lpstr>Aptos</vt:lpstr>
      <vt:lpstr>Book Antiqua</vt:lpstr>
      <vt:lpstr>Calibri</vt:lpstr>
      <vt:lpstr>Calibri Light</vt:lpstr>
      <vt:lpstr>Cambria Math</vt:lpstr>
      <vt:lpstr>Garamond</vt:lpstr>
      <vt:lpstr>Times New Roman</vt:lpstr>
      <vt:lpstr>Retrospección</vt:lpstr>
      <vt:lpstr>Herramientas de programación para la producción y difusión de estadísticas socioeconómicas. Procesamiento con Software “R” y armado de tableros con PowerBI y Looker Studio</vt:lpstr>
      <vt:lpstr>Índice de la presentación</vt:lpstr>
      <vt:lpstr>Fuentes de Información</vt:lpstr>
      <vt:lpstr>Encuesta Permanente de Hogares</vt:lpstr>
      <vt:lpstr>EPH: Marco Conceptual </vt:lpstr>
      <vt:lpstr>EPH: Diseño de la encuesta</vt:lpstr>
      <vt:lpstr>Unidades de análisis: viviendas / hogares/personas</vt:lpstr>
      <vt:lpstr>Instrumentos de relevamiento</vt:lpstr>
      <vt:lpstr>Variables principales de la actividad económica</vt:lpstr>
      <vt:lpstr>Otras dimensiones de la ocupación </vt:lpstr>
      <vt:lpstr>Anexo (información complementaria)</vt:lpstr>
      <vt:lpstr>Criterios de la condición de actividad</vt:lpstr>
      <vt:lpstr>Criterios de la intensidad en la ocupación</vt:lpstr>
      <vt:lpstr>Clasificación ampliada de la población</vt:lpstr>
      <vt:lpstr>Presentación de PowerPoint</vt:lpstr>
      <vt:lpstr>Tasas básicas del Mercado de Trabajo</vt:lpstr>
      <vt:lpstr>Tasas básicas del Mercado de Trabajo (II)</vt:lpstr>
      <vt:lpstr>Presentación de PowerPoint</vt:lpstr>
      <vt:lpstr>Categoría ocupacional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</dc:title>
  <dc:creator>Microsoft Office User</dc:creator>
  <cp:lastModifiedBy>Guido Ezequiel Weksler</cp:lastModifiedBy>
  <cp:revision>105</cp:revision>
  <dcterms:created xsi:type="dcterms:W3CDTF">2021-09-28T01:10:09Z</dcterms:created>
  <dcterms:modified xsi:type="dcterms:W3CDTF">2024-11-05T12:19:22Z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0x01010080D21864205D464881362D3F3BC2AEBE</vt:lpwstr>
  </property>
</Properties>
</file>